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8" r:id="rId2"/>
    <p:sldMasterId id="2147483690" r:id="rId3"/>
    <p:sldMasterId id="2147483702" r:id="rId4"/>
    <p:sldMasterId id="2147483705" r:id="rId5"/>
    <p:sldMasterId id="2147483718" r:id="rId6"/>
    <p:sldMasterId id="2147483730" r:id="rId7"/>
    <p:sldMasterId id="2147483742" r:id="rId8"/>
    <p:sldMasterId id="2147483756" r:id="rId9"/>
    <p:sldMasterId id="2147483768" r:id="rId10"/>
  </p:sldMasterIdLst>
  <p:notesMasterIdLst>
    <p:notesMasterId r:id="rId38"/>
  </p:notesMasterIdLst>
  <p:handoutMasterIdLst>
    <p:handoutMasterId r:id="rId39"/>
  </p:handoutMasterIdLst>
  <p:sldIdLst>
    <p:sldId id="761" r:id="rId11"/>
    <p:sldId id="762" r:id="rId12"/>
    <p:sldId id="763" r:id="rId13"/>
    <p:sldId id="764" r:id="rId14"/>
    <p:sldId id="842" r:id="rId15"/>
    <p:sldId id="801" r:id="rId16"/>
    <p:sldId id="802" r:id="rId17"/>
    <p:sldId id="824" r:id="rId18"/>
    <p:sldId id="766" r:id="rId19"/>
    <p:sldId id="833" r:id="rId20"/>
    <p:sldId id="841" r:id="rId21"/>
    <p:sldId id="836" r:id="rId22"/>
    <p:sldId id="837" r:id="rId23"/>
    <p:sldId id="835" r:id="rId24"/>
    <p:sldId id="838" r:id="rId25"/>
    <p:sldId id="839" r:id="rId26"/>
    <p:sldId id="840" r:id="rId27"/>
    <p:sldId id="822" r:id="rId28"/>
    <p:sldId id="770" r:id="rId29"/>
    <p:sldId id="843" r:id="rId30"/>
    <p:sldId id="844" r:id="rId31"/>
    <p:sldId id="845" r:id="rId32"/>
    <p:sldId id="814" r:id="rId33"/>
    <p:sldId id="815" r:id="rId34"/>
    <p:sldId id="816" r:id="rId35"/>
    <p:sldId id="828" r:id="rId36"/>
    <p:sldId id="831" r:id="rId37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9FA"/>
    <a:srgbClr val="3399FF"/>
    <a:srgbClr val="000000"/>
    <a:srgbClr val="E58719"/>
    <a:srgbClr val="B9C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velardi\Desktop\pour%209%20NON.od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velardi\Desktop\pour%209%20NON.od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86208164414872"/>
          <c:y val="4.1666666666666664E-2"/>
          <c:w val="0.53699709606089374"/>
          <c:h val="0.95833333333333337"/>
        </c:manualLayout>
      </c:layout>
      <c:pieChart>
        <c:varyColors val="1"/>
        <c:ser>
          <c:idx val="0"/>
          <c:order val="0"/>
          <c:explosion val="4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7B4-410C-8592-1E5AAFCEADE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27B4-410C-8592-1E5AAFCEADE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27B4-410C-8592-1E5AAFCEADE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27B4-410C-8592-1E5AAFCEADEA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27B4-410C-8592-1E5AAFCEADEA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27B4-410C-8592-1E5AAFCEADE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200" b="0">
                        <a:solidFill>
                          <a:schemeClr val="bg1"/>
                        </a:solidFill>
                      </a:defRPr>
                    </a:pPr>
                    <a:r>
                      <a:rPr lang="en-US" sz="1200" b="0" dirty="0">
                        <a:solidFill>
                          <a:schemeClr val="bg1"/>
                        </a:solidFill>
                      </a:rPr>
                      <a:t>ANTIN Residences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7B4-410C-8592-1E5AAFCEADEA}"/>
                </c:ext>
              </c:extLst>
            </c:dLbl>
            <c:dLbl>
              <c:idx val="1"/>
              <c:layout>
                <c:manualLayout>
                  <c:x val="-0.15778531808391494"/>
                  <c:y val="-0.18679101049868765"/>
                </c:manualLayout>
              </c:layout>
              <c:tx>
                <c:rich>
                  <a:bodyPr/>
                  <a:lstStyle/>
                  <a:p>
                    <a:pPr>
                      <a:defRPr sz="1200" b="0">
                        <a:solidFill>
                          <a:schemeClr val="bg1"/>
                        </a:solidFill>
                      </a:defRPr>
                    </a:pPr>
                    <a:r>
                      <a:rPr lang="en-US" sz="1200" b="0" dirty="0">
                        <a:solidFill>
                          <a:schemeClr val="bg1"/>
                        </a:solidFill>
                      </a:rPr>
                      <a:t>SEMISO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7B4-410C-8592-1E5AAFCEADEA}"/>
                </c:ext>
              </c:extLst>
            </c:dLbl>
            <c:dLbl>
              <c:idx val="2"/>
              <c:layout>
                <c:manualLayout>
                  <c:x val="0.20122169137355805"/>
                  <c:y val="-7.6335629921259848E-2"/>
                </c:manualLayout>
              </c:layout>
              <c:tx>
                <c:rich>
                  <a:bodyPr/>
                  <a:lstStyle/>
                  <a:p>
                    <a:pPr>
                      <a:defRPr sz="1200" b="0">
                        <a:solidFill>
                          <a:schemeClr val="bg1"/>
                        </a:solidFill>
                      </a:defRPr>
                    </a:pPr>
                    <a:r>
                      <a:rPr lang="en-US" sz="1200" b="0" dirty="0">
                        <a:solidFill>
                          <a:schemeClr val="bg1"/>
                        </a:solidFill>
                      </a:rPr>
                      <a:t>Ville </a:t>
                    </a:r>
                    <a:r>
                      <a:rPr lang="en-US" sz="1200" b="0">
                        <a:solidFill>
                          <a:schemeClr val="bg1"/>
                        </a:solidFill>
                      </a:rPr>
                      <a:t>de </a:t>
                    </a:r>
                  </a:p>
                  <a:p>
                    <a:pPr>
                      <a:defRPr sz="1200" b="0">
                        <a:solidFill>
                          <a:schemeClr val="bg1"/>
                        </a:solidFill>
                      </a:defRPr>
                    </a:pPr>
                    <a:r>
                      <a:rPr lang="en-US" sz="1200" b="0">
                        <a:solidFill>
                          <a:schemeClr val="bg1"/>
                        </a:solidFill>
                      </a:rPr>
                      <a:t>Saint </a:t>
                    </a:r>
                    <a:r>
                      <a:rPr lang="en-US" sz="1200" b="0" dirty="0" err="1">
                        <a:solidFill>
                          <a:schemeClr val="bg1"/>
                        </a:solidFill>
                      </a:rPr>
                      <a:t>Ouen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7B4-410C-8592-1E5AAFCEADE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1200" b="0">
                        <a:solidFill>
                          <a:schemeClr val="bg1"/>
                        </a:solidFill>
                      </a:defRPr>
                    </a:pPr>
                    <a:r>
                      <a:rPr lang="en-US" sz="1200" b="0" dirty="0" err="1">
                        <a:solidFill>
                          <a:schemeClr val="bg1"/>
                        </a:solidFill>
                      </a:rPr>
                      <a:t>Plaine</a:t>
                    </a:r>
                    <a:r>
                      <a:rPr lang="en-US" sz="1200" b="0" dirty="0">
                        <a:solidFill>
                          <a:schemeClr val="bg1"/>
                        </a:solidFill>
                      </a:rPr>
                      <a:t> Commune 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7B4-410C-8592-1E5AAFCEAD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Feuil1!$A$5:$A$10</c:f>
              <c:strCache>
                <c:ptCount val="6"/>
                <c:pt idx="0">
                  <c:v>ANTIN Residences</c:v>
                </c:pt>
                <c:pt idx="1">
                  <c:v>SEMISO</c:v>
                </c:pt>
                <c:pt idx="2">
                  <c:v>Ville de Saint Ouen</c:v>
                </c:pt>
                <c:pt idx="3">
                  <c:v>Plaine Commune </c:v>
                </c:pt>
                <c:pt idx="4">
                  <c:v>Departement</c:v>
                </c:pt>
                <c:pt idx="5">
                  <c:v>Région</c:v>
                </c:pt>
              </c:strCache>
            </c:strRef>
          </c:cat>
          <c:val>
            <c:numRef>
              <c:f>Feuil1!$B$5:$B$10</c:f>
              <c:numCache>
                <c:formatCode>" "#,##0" "[$€]" ";"-"#,##0" "[$€]" ";" -"00" "[$€]" ";" "@" "</c:formatCode>
                <c:ptCount val="6"/>
                <c:pt idx="0">
                  <c:v>16900000</c:v>
                </c:pt>
                <c:pt idx="1">
                  <c:v>66600000</c:v>
                </c:pt>
                <c:pt idx="2">
                  <c:v>37100000</c:v>
                </c:pt>
                <c:pt idx="3">
                  <c:v>16900000</c:v>
                </c:pt>
                <c:pt idx="4">
                  <c:v>1900000</c:v>
                </c:pt>
                <c:pt idx="5">
                  <c:v>4000000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7B4-410C-8592-1E5AAFCEA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/>
      <c:doughnutChart>
        <c:varyColors val="1"/>
        <c:ser>
          <c:idx val="0"/>
          <c:order val="0"/>
          <c:explosion val="7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Feuil2!$A$4:$A$6</c:f>
              <c:strCache>
                <c:ptCount val="3"/>
                <c:pt idx="0">
                  <c:v>CORDON</c:v>
                </c:pt>
                <c:pt idx="1">
                  <c:v>VIEUX SAINT OUEN </c:v>
                </c:pt>
                <c:pt idx="2">
                  <c:v>AUTRES QUARTIERS </c:v>
                </c:pt>
              </c:strCache>
            </c:strRef>
          </c:cat>
          <c:val>
            <c:numRef>
              <c:f>Feuil2!$B$4:$B$6</c:f>
              <c:numCache>
                <c:formatCode>" "#,##0" "[$€]" ";"-"#,##0" "[$€]" ";" -"00" "[$€]" ";" "@" "</c:formatCode>
                <c:ptCount val="3"/>
                <c:pt idx="0">
                  <c:v>35300000</c:v>
                </c:pt>
                <c:pt idx="1">
                  <c:v>48800000</c:v>
                </c:pt>
                <c:pt idx="2">
                  <c:v>16500000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5-48D8-8DA4-B9D2EC0AFD61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1FD00-904E-4BAB-8C5F-695707BD05BD}" type="datetimeFigureOut">
              <a:rPr lang="fr-FR" smtClean="0"/>
              <a:t>08/11/2023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B62FF-D918-4980-9063-6E44BEEE831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5622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B2920-DF6C-498C-93FF-0FCB266374C4}" type="datetimeFigureOut">
              <a:rPr lang="fr-FR" smtClean="0"/>
              <a:t>08/11/2023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05C7A-1E74-4ADB-94B3-91CF1707040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259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80975" y="836613"/>
            <a:ext cx="7397750" cy="4162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633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2DFA-2839-49C8-BD55-AF9E05C743C7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9330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2DFA-2839-49C8-BD55-AF9E05C743C7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31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2DFA-2839-49C8-BD55-AF9E05C743C7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4093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2DFA-2839-49C8-BD55-AF9E05C743C7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0693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2DFA-2839-49C8-BD55-AF9E05C743C7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9000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2DFA-2839-49C8-BD55-AF9E05C743C7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9283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2DFA-2839-49C8-BD55-AF9E05C743C7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8075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2DFA-2839-49C8-BD55-AF9E05C743C7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4001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80975" y="836613"/>
            <a:ext cx="7397750" cy="4162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907CA-51CF-4349-A839-0C65868A1F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098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907CA-51CF-4349-A839-0C65868A1F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53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80975" y="836613"/>
            <a:ext cx="7397750" cy="4162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907CA-51CF-4349-A839-0C65868A1F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205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907CA-51CF-4349-A839-0C65868A1F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824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80975" y="836613"/>
            <a:ext cx="7397750" cy="4162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907CA-51CF-4349-A839-0C65868A1F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098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80975" y="836613"/>
            <a:ext cx="7397750" cy="4162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907CA-51CF-4349-A839-0C65868A1F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201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80975" y="836613"/>
            <a:ext cx="7397750" cy="4162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907CA-51CF-4349-A839-0C65868A1F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296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907CA-51CF-4349-A839-0C65868A1F4C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63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907CA-51CF-4349-A839-0C65868A1F4C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63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80975" y="836613"/>
            <a:ext cx="7397750" cy="4162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907CA-51CF-4349-A839-0C65868A1F4C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61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907CA-51CF-4349-A839-0C65868A1F4C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63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80975" y="836613"/>
            <a:ext cx="7397750" cy="4162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907CA-51CF-4349-A839-0C65868A1F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261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10488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60367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025467" y="274638"/>
            <a:ext cx="2927351" cy="5962650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274638"/>
            <a:ext cx="8583083" cy="5962650"/>
          </a:xfrm>
        </p:spPr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42687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39184" y="1600200"/>
            <a:ext cx="5755216" cy="46370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755217" cy="46370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8973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215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C4E3F-0983-4F5E-B81C-0B4E0760C6A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E6D97-4E22-48E4-8BD9-258E85BB4D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67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C4E3F-0983-4F5E-B81C-0B4E0760C6A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E6D97-4E22-48E4-8BD9-258E85BB4D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620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C4E3F-0983-4F5E-B81C-0B4E0760C6A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E6D97-4E22-48E4-8BD9-258E85BB4D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302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C4E3F-0983-4F5E-B81C-0B4E0760C6A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E6D97-4E22-48E4-8BD9-258E85BB4D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04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C4E3F-0983-4F5E-B81C-0B4E0760C6A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E6D97-4E22-48E4-8BD9-258E85BB4D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550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C4E3F-0983-4F5E-B81C-0B4E0760C6A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E6D97-4E22-48E4-8BD9-258E85BB4D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2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48436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C4E3F-0983-4F5E-B81C-0B4E0760C6A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E6D97-4E22-48E4-8BD9-258E85BB4D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074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C4E3F-0983-4F5E-B81C-0B4E0760C6A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E6D97-4E22-48E4-8BD9-258E85BB4D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694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C4E3F-0983-4F5E-B81C-0B4E0760C6A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E6D97-4E22-48E4-8BD9-258E85BB4D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080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C4E3F-0983-4F5E-B81C-0B4E0760C6A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E6D97-4E22-48E4-8BD9-258E85BB4D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72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C4E3F-0983-4F5E-B81C-0B4E0760C6A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E6D97-4E22-48E4-8BD9-258E85BB4D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2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11395289" y="6165304"/>
            <a:ext cx="549976" cy="432048"/>
          </a:xfrm>
          <a:prstGeom prst="rect">
            <a:avLst/>
          </a:prstGeom>
        </p:spPr>
        <p:txBody>
          <a:bodyPr/>
          <a:lstStyle/>
          <a:p>
            <a:fld id="{0B4C13DE-CB36-0342-A02A-F8D1959DC8D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13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05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07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49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0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39221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53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10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18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82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805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12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95289" y="6237312"/>
            <a:ext cx="549976" cy="432048"/>
          </a:xfrm>
          <a:prstGeom prst="rect">
            <a:avLst/>
          </a:prstGeom>
          <a:noFill/>
          <a:ln w="3175" cmpd="sng"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fld id="{0B4C13DE-CB36-0342-A02A-F8D1959DC8D9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32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73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60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9184" y="1600200"/>
            <a:ext cx="5755216" cy="4637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755217" cy="4637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35168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8691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02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61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82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12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50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45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64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61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31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250962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179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87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136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610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643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65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508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57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744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8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431683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7A5D-BCBA-3E45-9C9F-5AD17C229ACF}" type="datetime1">
              <a:rPr lang="fr-FR" smtClean="0">
                <a:solidFill>
                  <a:srgbClr val="103E68"/>
                </a:solidFill>
              </a:rPr>
              <a:pPr/>
              <a:t>08/11/2023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FD3C-DCB7-CB46-83BE-612EF110F085}" type="slidenum">
              <a:rPr lang="fr-FR" smtClean="0">
                <a:solidFill>
                  <a:srgbClr val="103E68"/>
                </a:solidFill>
              </a:rPr>
              <a:pPr/>
              <a:t>‹N°›</a:t>
            </a:fld>
            <a:endParaRPr lang="fr-FR" dirty="0">
              <a:solidFill>
                <a:srgbClr val="10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18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844A-5C30-9748-9A8F-B72E347B47DC}" type="datetime1">
              <a:rPr lang="fr-FR" smtClean="0">
                <a:solidFill>
                  <a:srgbClr val="103E68"/>
                </a:solidFill>
              </a:rPr>
              <a:pPr/>
              <a:t>08/11/2023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FD3C-DCB7-CB46-83BE-612EF110F085}" type="slidenum">
              <a:rPr lang="fr-FR" smtClean="0">
                <a:solidFill>
                  <a:srgbClr val="103E68"/>
                </a:solidFill>
              </a:rPr>
              <a:pPr/>
              <a:t>‹N°›</a:t>
            </a:fld>
            <a:endParaRPr lang="fr-FR" dirty="0">
              <a:solidFill>
                <a:srgbClr val="10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558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49F9DD-64AC-FA47-8A6C-1A9209754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809" y="398256"/>
            <a:ext cx="6705600" cy="90708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D07540-CDF7-C54F-9DDC-B808E2B5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CC75-4A06-794A-9056-A8748A2FF208}" type="datetime1">
              <a:rPr lang="fr-FR" smtClean="0">
                <a:solidFill>
                  <a:srgbClr val="103E68"/>
                </a:solidFill>
              </a:rPr>
              <a:pPr/>
              <a:t>08/11/2023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C27556-3540-0F47-B9BB-221CDCB1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1E2F06-7775-1B46-BE39-8769FC9EF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FD3C-DCB7-CB46-83BE-612EF110F085}" type="slidenum">
              <a:rPr lang="fr-FR" smtClean="0">
                <a:solidFill>
                  <a:srgbClr val="103E68"/>
                </a:solidFill>
              </a:rPr>
              <a:pPr/>
              <a:t>‹N°›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D99F0C-DDEA-A34D-9F09-47CCDEF7C701}"/>
              </a:ext>
            </a:extLst>
          </p:cNvPr>
          <p:cNvSpPr/>
          <p:nvPr userDrawn="1"/>
        </p:nvSpPr>
        <p:spPr>
          <a:xfrm>
            <a:off x="0" y="0"/>
            <a:ext cx="3346174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18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rrière-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551480-8E38-2948-A132-EB0183B8683C}"/>
              </a:ext>
            </a:extLst>
          </p:cNvPr>
          <p:cNvSpPr/>
          <p:nvPr userDrawn="1"/>
        </p:nvSpPr>
        <p:spPr>
          <a:xfrm>
            <a:off x="0" y="0"/>
            <a:ext cx="474388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88732F5-0B97-C846-9177-9AC50228C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9540"/>
            <a:ext cx="3644423" cy="2426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6649E9-EDE5-CF40-8451-B5D3FC79D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>
                <a:solidFill>
                  <a:srgbClr val="103E68"/>
                </a:solidFill>
              </a:rPr>
              <a:t>Date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D30994-F94F-F04F-9885-B5334F054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359D4B-959E-8644-842C-DBDE00B3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FD3C-DCB7-CB46-83BE-612EF110F085}" type="slidenum">
              <a:rPr lang="fr-FR" smtClean="0">
                <a:solidFill>
                  <a:srgbClr val="103E68"/>
                </a:solidFill>
              </a:rPr>
              <a:pPr/>
              <a:t>‹N°›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C8A0CF-0C9A-D44A-8445-9805A0619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8768" y="954708"/>
            <a:ext cx="5489264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770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E818-B7E7-F94E-AFE1-6F50F389A494}" type="datetime1">
              <a:rPr lang="fr-FR" smtClean="0">
                <a:solidFill>
                  <a:srgbClr val="103E68"/>
                </a:solidFill>
              </a:rPr>
              <a:pPr/>
              <a:t>08/11/2023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FD3C-DCB7-CB46-83BE-612EF110F085}" type="slidenum">
              <a:rPr lang="fr-FR" smtClean="0">
                <a:solidFill>
                  <a:srgbClr val="103E68"/>
                </a:solidFill>
              </a:rPr>
              <a:pPr/>
              <a:t>‹N°›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B6429E-8DF0-B449-8899-2AAAB31D3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63084"/>
            <a:ext cx="10761830" cy="95338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56A7792-B813-9142-8A29-DB243C85684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2209800" y="1954221"/>
            <a:ext cx="7653120" cy="46279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2A7C375-CA3B-4E47-8035-E0F92FFB7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356131"/>
            <a:ext cx="6664218" cy="36512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495736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6AD41-AD2E-0441-964D-D6B78123A5DD}" type="datetime1">
              <a:rPr lang="fr-FR" smtClean="0">
                <a:solidFill>
                  <a:srgbClr val="103E68"/>
                </a:solidFill>
              </a:rPr>
              <a:pPr/>
              <a:t>08/11/2023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FD3C-DCB7-CB46-83BE-612EF110F085}" type="slidenum">
              <a:rPr lang="fr-FR" smtClean="0">
                <a:solidFill>
                  <a:srgbClr val="103E68"/>
                </a:solidFill>
              </a:rPr>
              <a:pPr/>
              <a:t>‹N°›</a:t>
            </a:fld>
            <a:endParaRPr lang="fr-FR" dirty="0">
              <a:solidFill>
                <a:srgbClr val="10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583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6025-31DA-C54D-9C0C-DA7D6D0BFA23}" type="datetime1">
              <a:rPr lang="fr-FR" smtClean="0">
                <a:solidFill>
                  <a:srgbClr val="103E68"/>
                </a:solidFill>
              </a:rPr>
              <a:pPr/>
              <a:t>08/11/2023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FD3C-DCB7-CB46-83BE-612EF110F085}" type="slidenum">
              <a:rPr lang="fr-FR" smtClean="0">
                <a:solidFill>
                  <a:srgbClr val="103E68"/>
                </a:solidFill>
              </a:rPr>
              <a:pPr/>
              <a:t>‹N°›</a:t>
            </a:fld>
            <a:endParaRPr lang="fr-FR" dirty="0">
              <a:solidFill>
                <a:srgbClr val="10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679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F9AD-D438-4C4A-8895-BA094D85C018}" type="datetime1">
              <a:rPr lang="fr-FR" smtClean="0">
                <a:solidFill>
                  <a:srgbClr val="103E68"/>
                </a:solidFill>
              </a:rPr>
              <a:pPr/>
              <a:t>08/11/2023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FD3C-DCB7-CB46-83BE-612EF110F085}" type="slidenum">
              <a:rPr lang="fr-FR" smtClean="0">
                <a:solidFill>
                  <a:srgbClr val="103E68"/>
                </a:solidFill>
              </a:rPr>
              <a:pPr/>
              <a:t>‹N°›</a:t>
            </a:fld>
            <a:endParaRPr lang="fr-FR" dirty="0">
              <a:solidFill>
                <a:srgbClr val="10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961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8DE2-A391-8B48-B88A-059D5A03535C}" type="datetime1">
              <a:rPr lang="fr-FR" smtClean="0">
                <a:solidFill>
                  <a:srgbClr val="103E68"/>
                </a:solidFill>
              </a:rPr>
              <a:pPr/>
              <a:t>08/11/2023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FD3C-DCB7-CB46-83BE-612EF110F085}" type="slidenum">
              <a:rPr lang="fr-FR" smtClean="0">
                <a:solidFill>
                  <a:srgbClr val="103E68"/>
                </a:solidFill>
              </a:rPr>
              <a:pPr/>
              <a:t>‹N°›</a:t>
            </a:fld>
            <a:endParaRPr lang="fr-FR" dirty="0">
              <a:solidFill>
                <a:srgbClr val="10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518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41F84-DD04-7442-9C3B-168F446C66FD}" type="datetime1">
              <a:rPr lang="fr-FR" smtClean="0">
                <a:solidFill>
                  <a:srgbClr val="103E68"/>
                </a:solidFill>
              </a:rPr>
              <a:pPr/>
              <a:t>08/11/2023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FD3C-DCB7-CB46-83BE-612EF110F085}" type="slidenum">
              <a:rPr lang="fr-FR" smtClean="0">
                <a:solidFill>
                  <a:srgbClr val="103E68"/>
                </a:solidFill>
              </a:rPr>
              <a:pPr/>
              <a:t>‹N°›</a:t>
            </a:fld>
            <a:endParaRPr lang="fr-FR" dirty="0">
              <a:solidFill>
                <a:srgbClr val="10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1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60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7A22-861F-EA46-AF44-E63BA5CB9B4C}" type="datetime1">
              <a:rPr lang="fr-FR" smtClean="0">
                <a:solidFill>
                  <a:srgbClr val="103E68"/>
                </a:solidFill>
              </a:rPr>
              <a:pPr/>
              <a:t>08/11/2023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FD3C-DCB7-CB46-83BE-612EF110F085}" type="slidenum">
              <a:rPr lang="fr-FR" smtClean="0">
                <a:solidFill>
                  <a:srgbClr val="103E68"/>
                </a:solidFill>
              </a:rPr>
              <a:pPr/>
              <a:t>‹N°›</a:t>
            </a:fld>
            <a:endParaRPr lang="fr-FR" dirty="0">
              <a:solidFill>
                <a:srgbClr val="103E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967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AC89A29-D382-4449-9DBE-6E131D629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CC75-4A06-794A-9056-A8748A2FF208}" type="datetime1">
              <a:rPr lang="fr-FR" smtClean="0">
                <a:solidFill>
                  <a:srgbClr val="103E68"/>
                </a:solidFill>
              </a:rPr>
              <a:pPr/>
              <a:t>08/11/2023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5DACDC-7AF4-934B-841C-391DD9624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0CC2CF-24DD-0849-AC99-3E9ED3E67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FD3C-DCB7-CB46-83BE-612EF110F085}" type="slidenum">
              <a:rPr lang="fr-FR" smtClean="0">
                <a:solidFill>
                  <a:srgbClr val="103E68"/>
                </a:solidFill>
              </a:rPr>
              <a:pPr/>
              <a:t>‹N°›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8820C5-31D5-BF4F-A5D4-A0CB27615B83}"/>
              </a:ext>
            </a:extLst>
          </p:cNvPr>
          <p:cNvSpPr/>
          <p:nvPr userDrawn="1"/>
        </p:nvSpPr>
        <p:spPr>
          <a:xfrm>
            <a:off x="0" y="0"/>
            <a:ext cx="10237155" cy="561015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9984C0-B940-E34E-B666-DB018D7B1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199" y="454434"/>
            <a:ext cx="8381426" cy="476383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« Votre citation ici »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401D9D-7B14-A44B-8D7D-11243F2CB6DC}"/>
              </a:ext>
            </a:extLst>
          </p:cNvPr>
          <p:cNvSpPr/>
          <p:nvPr userDrawn="1"/>
        </p:nvSpPr>
        <p:spPr>
          <a:xfrm>
            <a:off x="10237155" y="5610153"/>
            <a:ext cx="1954845" cy="12478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2EA024-E33F-3046-B9AB-843C37A5874F}"/>
              </a:ext>
            </a:extLst>
          </p:cNvPr>
          <p:cNvSpPr txBox="1"/>
          <p:nvPr userDrawn="1"/>
        </p:nvSpPr>
        <p:spPr>
          <a:xfrm>
            <a:off x="10835296" y="5418325"/>
            <a:ext cx="11481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FFFF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361805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349266-DE03-BD42-B0C8-6F4692544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7943"/>
            <a:ext cx="10515600" cy="1325563"/>
          </a:xfrm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352409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945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979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587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068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298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21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189153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774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304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352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53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31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67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922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886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46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5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193519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662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76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068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606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2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F2C1B305-2AF5-1213-F2DF-575792B53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39713" y="1600200"/>
            <a:ext cx="11712575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</p:txBody>
      </p:sp>
      <p:sp>
        <p:nvSpPr>
          <p:cNvPr id="1027" name="Rectangle 8">
            <a:extLst>
              <a:ext uri="{FF2B5EF4-FFF2-40B4-BE49-F238E27FC236}">
                <a16:creationId xmlns:a16="http://schemas.microsoft.com/office/drawing/2014/main" id="{A139FB97-9346-26F5-BE3B-16EEC6EE33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4963" y="144463"/>
            <a:ext cx="8353425" cy="83661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rgbClr val="A5D1F9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fr-FR" altLang="fr-FR" dirty="0">
              <a:solidFill>
                <a:srgbClr val="000000"/>
              </a:solidFill>
              <a:latin typeface="Lucida Console" panose="020B0609040504020204" pitchFamily="49" charset="0"/>
              <a:cs typeface="+mn-cs"/>
            </a:endParaRPr>
          </a:p>
        </p:txBody>
      </p:sp>
      <p:sp>
        <p:nvSpPr>
          <p:cNvPr id="1028" name="Text Box 10">
            <a:extLst>
              <a:ext uri="{FF2B5EF4-FFF2-40B4-BE49-F238E27FC236}">
                <a16:creationId xmlns:a16="http://schemas.microsoft.com/office/drawing/2014/main" id="{5076E965-6B63-1225-2FE1-E5A7170E34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96000" y="-114300"/>
            <a:ext cx="5948363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8000" dirty="0">
                <a:solidFill>
                  <a:srgbClr val="D8EBFC"/>
                </a:solidFill>
                <a:latin typeface="Berlin Sans FB" panose="020E0602020502020306" pitchFamily="34" charset="0"/>
                <a:cs typeface="+mn-cs"/>
              </a:rPr>
              <a:t>SEMISO</a:t>
            </a:r>
          </a:p>
        </p:txBody>
      </p:sp>
      <p:sp>
        <p:nvSpPr>
          <p:cNvPr id="1029" name="Rectangle 13">
            <a:extLst>
              <a:ext uri="{FF2B5EF4-FFF2-40B4-BE49-F238E27FC236}">
                <a16:creationId xmlns:a16="http://schemas.microsoft.com/office/drawing/2014/main" id="{CE22A102-8464-58F6-42F3-CE53A52754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68013" y="141288"/>
            <a:ext cx="1152525" cy="836612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fr-FR" altLang="fr-FR" dirty="0">
              <a:solidFill>
                <a:srgbClr val="000000"/>
              </a:solidFill>
              <a:latin typeface="Lucida Console" panose="020B0609040504020204" pitchFamily="49" charset="0"/>
              <a:cs typeface="+mn-cs"/>
            </a:endParaRPr>
          </a:p>
        </p:txBody>
      </p:sp>
      <p:sp>
        <p:nvSpPr>
          <p:cNvPr id="1030" name="Text Box 14">
            <a:extLst>
              <a:ext uri="{FF2B5EF4-FFF2-40B4-BE49-F238E27FC236}">
                <a16:creationId xmlns:a16="http://schemas.microsoft.com/office/drawing/2014/main" id="{F94B6C74-9D1F-8109-EF69-D1D9FFF671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801350" y="333375"/>
            <a:ext cx="1068388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9045829C-D648-47A6-88EF-10460146B553}" type="slidenum">
              <a:rPr lang="fr-FR" altLang="fr-FR" sz="2400" b="1" smtClean="0">
                <a:solidFill>
                  <a:srgbClr val="333399"/>
                </a:solidFill>
              </a:rPr>
              <a:pPr algn="ctr" eaLnBrk="1" hangingPunct="1">
                <a:defRPr/>
              </a:pPr>
              <a:t>‹N°›</a:t>
            </a:fld>
            <a:endParaRPr lang="fr-FR" altLang="fr-FR" sz="24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7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5000"/>
        </a:spcAft>
        <a:buClr>
          <a:srgbClr val="99CC00"/>
        </a:buClr>
        <a:buFont typeface="Arial" panose="020B0604020202020204" pitchFamily="34" charset="0"/>
        <a:buChar char="►"/>
        <a:defRPr sz="32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15000"/>
        </a:spcAft>
        <a:buClr>
          <a:srgbClr val="99CC00"/>
        </a:buClr>
        <a:buChar char="•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1500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1500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3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87572" y="3501008"/>
            <a:ext cx="11816861" cy="3168352"/>
          </a:xfrm>
          <a:prstGeom prst="rect">
            <a:avLst/>
          </a:prstGeom>
          <a:solidFill>
            <a:srgbClr val="0047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87572" y="152400"/>
            <a:ext cx="11816861" cy="5364832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664" y="116632"/>
            <a:ext cx="6912768" cy="240797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809" y="5965469"/>
            <a:ext cx="1209655" cy="44003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084" y="5949280"/>
            <a:ext cx="1063503" cy="44694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085" y="5934125"/>
            <a:ext cx="874235" cy="48188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04513" y="5661248"/>
            <a:ext cx="781539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C4E3F-0983-4F5E-B81C-0B4E0760C6A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E6D97-4E22-48E4-8BD9-258E85BB4D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95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87572" y="152400"/>
            <a:ext cx="11816861" cy="6516960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9632" y="903908"/>
            <a:ext cx="2338143" cy="1872208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H="1">
            <a:off x="172077" y="6093296"/>
            <a:ext cx="11846321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95289" y="6165304"/>
            <a:ext cx="549976" cy="432048"/>
          </a:xfrm>
          <a:prstGeom prst="rect">
            <a:avLst/>
          </a:prstGeom>
          <a:noFill/>
          <a:ln w="3175" cmpd="sng">
            <a:solidFill>
              <a:srgbClr val="0092D2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defTabSz="457200"/>
            <a:fld id="{0B4C13DE-CB36-0342-A02A-F8D1959DC8D9}" type="slidenum">
              <a:rPr lang="fr-FR" smtClean="0">
                <a:solidFill>
                  <a:prstClr val="white"/>
                </a:solidFill>
              </a:rPr>
              <a:pPr defTabSz="457200"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8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3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6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8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rgbClr val="103E68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743FD3C-DCB7-CB46-83BE-612EF110F085}" type="slidenum">
              <a:rPr lang="fr-FR" smtClean="0">
                <a:solidFill>
                  <a:srgbClr val="103E68"/>
                </a:solidFill>
              </a:rPr>
              <a:pPr/>
              <a:t>‹N°›</a:t>
            </a:fld>
            <a:endParaRPr lang="fr-FR" dirty="0">
              <a:solidFill>
                <a:srgbClr val="103E6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E9FACC-EE42-9749-A4EE-3FE56AAAC6CA}"/>
              </a:ext>
            </a:extLst>
          </p:cNvPr>
          <p:cNvSpPr/>
          <p:nvPr userDrawn="1"/>
        </p:nvSpPr>
        <p:spPr>
          <a:xfrm>
            <a:off x="0" y="0"/>
            <a:ext cx="12192000" cy="133815"/>
          </a:xfrm>
          <a:prstGeom prst="rect">
            <a:avLst/>
          </a:prstGeom>
          <a:solidFill>
            <a:srgbClr val="103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63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CC4E3F-0983-4F5E-B81C-0B4E0760C6A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9E6D97-4E22-48E4-8BD9-258E85BB4D9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0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jp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28.svg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svg"/><Relationship Id="rId3" Type="http://schemas.openxmlformats.org/officeDocument/2006/relationships/image" Target="../media/image37.jp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6.sv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jpeg"/><Relationship Id="rId5" Type="http://schemas.microsoft.com/office/2007/relationships/hdphoto" Target="../media/hdphoto4.wdp"/><Relationship Id="rId4" Type="http://schemas.openxmlformats.org/officeDocument/2006/relationships/image" Target="../media/image39.jpe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5697190" y="756320"/>
            <a:ext cx="4386949" cy="8724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SAINT-OUEN &amp; PLAINE COMMUNE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26E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RENOVENT LES QUARTIERS</a:t>
            </a:r>
          </a:p>
        </p:txBody>
      </p:sp>
      <p:sp>
        <p:nvSpPr>
          <p:cNvPr id="2" name="AutoShape 4" descr="Résultat de recherche d'images pour &quot;logo antin residences&quot;"/>
          <p:cNvSpPr>
            <a:spLocks noChangeAspect="1" noChangeArrowheads="1"/>
          </p:cNvSpPr>
          <p:nvPr/>
        </p:nvSpPr>
        <p:spPr bwMode="auto">
          <a:xfrm>
            <a:off x="1667610" y="-487363"/>
            <a:ext cx="1509346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667610" y="2315748"/>
            <a:ext cx="7344816" cy="25202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NOUVEAU PROGRAMME DE RENOVATION URBAINE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Quartier Vieux</a:t>
            </a:r>
            <a:r>
              <a:rPr kumimoji="0" lang="fr-FR" sz="36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Saint Ouen</a:t>
            </a:r>
            <a:endParaRPr kumimoji="0" lang="fr-FR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Saint-Ouen-sur-Seine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 novembre 2023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881307" y="5522976"/>
            <a:ext cx="11124765" cy="1143000"/>
            <a:chOff x="552123" y="5522976"/>
            <a:chExt cx="11124765" cy="11430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6"/>
            <a:stretch/>
          </p:blipFill>
          <p:spPr>
            <a:xfrm>
              <a:off x="552123" y="5522976"/>
              <a:ext cx="10027486" cy="11430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32"/>
            <a:stretch/>
          </p:blipFill>
          <p:spPr>
            <a:xfrm>
              <a:off x="10360152" y="5608636"/>
              <a:ext cx="1316736" cy="97168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2FFA483-987D-AC49-941E-4825CB95D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9875" y="5854265"/>
              <a:ext cx="557289" cy="480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1506495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71ABD78F-BC00-4321-A1E4-97E057DD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2C9920-52FD-4FE0-832B-0D2B25E283FD}" type="slidenum">
              <a:rPr lang="fr-FR" smtClean="0"/>
              <a:pPr algn="r"/>
              <a:t>10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22B82B8-D425-BF04-1277-155BBB8B6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0"/>
            <a:ext cx="12192000" cy="5746750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6E7E8504-7E89-D960-49A5-370C4CCAFE2A}"/>
              </a:ext>
            </a:extLst>
          </p:cNvPr>
          <p:cNvSpPr/>
          <p:nvPr/>
        </p:nvSpPr>
        <p:spPr>
          <a:xfrm>
            <a:off x="2349444" y="2094583"/>
            <a:ext cx="1392726" cy="1223678"/>
          </a:xfrm>
          <a:prstGeom prst="wedgeEllipseCallout">
            <a:avLst>
              <a:gd name="adj1" fmla="val 114456"/>
              <a:gd name="adj2" fmla="val 16649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C000"/>
                </a:solidFill>
              </a:rPr>
              <a:t>Ilot quai de Seine </a:t>
            </a:r>
          </a:p>
        </p:txBody>
      </p:sp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19CC6D86-185E-D33A-DA6F-E400F2339F28}"/>
              </a:ext>
            </a:extLst>
          </p:cNvPr>
          <p:cNvSpPr/>
          <p:nvPr/>
        </p:nvSpPr>
        <p:spPr>
          <a:xfrm>
            <a:off x="7067812" y="1632881"/>
            <a:ext cx="1857998" cy="1421311"/>
          </a:xfrm>
          <a:prstGeom prst="wedgeEllipseCallout">
            <a:avLst>
              <a:gd name="adj1" fmla="val -103634"/>
              <a:gd name="adj2" fmla="val 85622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C000"/>
                </a:solidFill>
              </a:rPr>
              <a:t>Centralité</a:t>
            </a: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5E33C52E-B3AB-3FE8-65A3-287ACE6F117C}"/>
              </a:ext>
            </a:extLst>
          </p:cNvPr>
          <p:cNvSpPr/>
          <p:nvPr/>
        </p:nvSpPr>
        <p:spPr>
          <a:xfrm>
            <a:off x="8399557" y="3213220"/>
            <a:ext cx="1582643" cy="939137"/>
          </a:xfrm>
          <a:prstGeom prst="wedgeEllipseCallout">
            <a:avLst>
              <a:gd name="adj1" fmla="val -162602"/>
              <a:gd name="adj2" fmla="val 3873"/>
            </a:avLst>
          </a:prstGeom>
          <a:solidFill>
            <a:schemeClr val="bg1">
              <a:alpha val="65000"/>
            </a:schemeClr>
          </a:solidFill>
          <a:ln>
            <a:solidFill>
              <a:srgbClr val="476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476A6F"/>
                </a:solidFill>
              </a:rPr>
              <a:t>Ilot marché</a:t>
            </a:r>
          </a:p>
        </p:txBody>
      </p:sp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D9F3E5B5-5562-B87B-96C6-E90F41AB1F6F}"/>
              </a:ext>
            </a:extLst>
          </p:cNvPr>
          <p:cNvSpPr/>
          <p:nvPr/>
        </p:nvSpPr>
        <p:spPr>
          <a:xfrm>
            <a:off x="9544161" y="5035610"/>
            <a:ext cx="1582643" cy="939137"/>
          </a:xfrm>
          <a:prstGeom prst="wedgeEllipseCallout">
            <a:avLst>
              <a:gd name="adj1" fmla="val -123270"/>
              <a:gd name="adj2" fmla="val -31966"/>
            </a:avLst>
          </a:prstGeom>
          <a:solidFill>
            <a:schemeClr val="bg1">
              <a:alpha val="65000"/>
            </a:schemeClr>
          </a:solidFill>
          <a:ln>
            <a:solidFill>
              <a:srgbClr val="476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476A6F"/>
                </a:solidFill>
              </a:rPr>
              <a:t>Ilot Langevin</a:t>
            </a:r>
          </a:p>
        </p:txBody>
      </p:sp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515B0DBF-58AE-8801-8B26-1263629BC594}"/>
              </a:ext>
            </a:extLst>
          </p:cNvPr>
          <p:cNvSpPr/>
          <p:nvPr/>
        </p:nvSpPr>
        <p:spPr>
          <a:xfrm>
            <a:off x="2349444" y="5543550"/>
            <a:ext cx="1836255" cy="1005889"/>
          </a:xfrm>
          <a:prstGeom prst="wedgeEllipseCallout">
            <a:avLst>
              <a:gd name="adj1" fmla="val 90441"/>
              <a:gd name="adj2" fmla="val -83117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C000"/>
                </a:solidFill>
              </a:rPr>
              <a:t>Ilot </a:t>
            </a:r>
            <a:r>
              <a:rPr lang="fr-FR" sz="2000" b="1" dirty="0" err="1">
                <a:solidFill>
                  <a:srgbClr val="FFC000"/>
                </a:solidFill>
              </a:rPr>
              <a:t>Dhalenne</a:t>
            </a:r>
            <a:endParaRPr lang="fr-FR" sz="2000" b="1" dirty="0">
              <a:solidFill>
                <a:srgbClr val="FFC000"/>
              </a:solidFill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8897EC2D-3893-34DC-220F-4A3CED5EDCA6}"/>
              </a:ext>
            </a:extLst>
          </p:cNvPr>
          <p:cNvSpPr/>
          <p:nvPr/>
        </p:nvSpPr>
        <p:spPr>
          <a:xfrm>
            <a:off x="5653228" y="1057275"/>
            <a:ext cx="1582643" cy="939137"/>
          </a:xfrm>
          <a:prstGeom prst="wedgeEllipseCallout">
            <a:avLst>
              <a:gd name="adj1" fmla="val -32426"/>
              <a:gd name="adj2" fmla="val 192958"/>
            </a:avLst>
          </a:prstGeom>
          <a:solidFill>
            <a:schemeClr val="bg1">
              <a:alpha val="65000"/>
            </a:schemeClr>
          </a:solidFill>
          <a:ln>
            <a:solidFill>
              <a:srgbClr val="476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476A6F"/>
                </a:solidFill>
              </a:rPr>
              <a:t>Place d’armes</a:t>
            </a:r>
          </a:p>
        </p:txBody>
      </p:sp>
      <p:sp>
        <p:nvSpPr>
          <p:cNvPr id="22" name="Bulle narrative : ronde 21">
            <a:extLst>
              <a:ext uri="{FF2B5EF4-FFF2-40B4-BE49-F238E27FC236}">
                <a16:creationId xmlns:a16="http://schemas.microsoft.com/office/drawing/2014/main" id="{7DC44EC0-5CA5-9D84-1CA5-C464BCC2F6EB}"/>
              </a:ext>
            </a:extLst>
          </p:cNvPr>
          <p:cNvSpPr/>
          <p:nvPr/>
        </p:nvSpPr>
        <p:spPr>
          <a:xfrm>
            <a:off x="6393226" y="5685831"/>
            <a:ext cx="1857998" cy="1005889"/>
          </a:xfrm>
          <a:prstGeom prst="wedgeEllipseCallout">
            <a:avLst>
              <a:gd name="adj1" fmla="val -55118"/>
              <a:gd name="adj2" fmla="val -105456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C000"/>
                </a:solidFill>
              </a:rPr>
              <a:t>Ilot Soubise voie</a:t>
            </a:r>
          </a:p>
        </p:txBody>
      </p:sp>
      <p:sp>
        <p:nvSpPr>
          <p:cNvPr id="4" name="Bulle narrative : ronde 3">
            <a:extLst>
              <a:ext uri="{FF2B5EF4-FFF2-40B4-BE49-F238E27FC236}">
                <a16:creationId xmlns:a16="http://schemas.microsoft.com/office/drawing/2014/main" id="{83F33783-AD14-21B8-C047-C930CE943286}"/>
              </a:ext>
            </a:extLst>
          </p:cNvPr>
          <p:cNvSpPr/>
          <p:nvPr/>
        </p:nvSpPr>
        <p:spPr>
          <a:xfrm>
            <a:off x="1963821" y="4152357"/>
            <a:ext cx="1582643" cy="939137"/>
          </a:xfrm>
          <a:prstGeom prst="wedgeEllipseCallout">
            <a:avLst>
              <a:gd name="adj1" fmla="val 121135"/>
              <a:gd name="adj2" fmla="val -10093"/>
            </a:avLst>
          </a:prstGeom>
          <a:solidFill>
            <a:schemeClr val="bg1">
              <a:alpha val="65000"/>
            </a:schemeClr>
          </a:solidFill>
          <a:ln>
            <a:solidFill>
              <a:srgbClr val="476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476A6F"/>
                </a:solidFill>
              </a:rPr>
              <a:t>Rue Saint Denis</a:t>
            </a:r>
            <a:endParaRPr lang="fr-FR" sz="1400" b="1" i="1" dirty="0">
              <a:solidFill>
                <a:srgbClr val="476A6F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85446" y="13897"/>
            <a:ext cx="11406554" cy="6461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just"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 Secteur Vieux Saint-Ouen – Synthèse des urbanistes </a:t>
            </a:r>
          </a:p>
          <a:p>
            <a:pPr algn="r" defTabSz="457200" eaLnBrk="0" hangingPunct="0">
              <a:defRPr/>
            </a:pPr>
            <a:r>
              <a:rPr lang="fr-FR" sz="2000" b="1" dirty="0">
                <a:solidFill>
                  <a:schemeClr val="bg1"/>
                </a:solidFill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On s’interroge »</a:t>
            </a:r>
            <a:r>
              <a:rPr lang="fr-FR" sz="2000" dirty="0">
                <a:solidFill>
                  <a:schemeClr val="bg1"/>
                </a:solidFill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ce qui nous interpelle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1397" y="-6178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13637" y="69980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85357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71ABD78F-BC00-4321-A1E4-97E057DD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9920-52FD-4FE0-832B-0D2B25E28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22B82B8-D425-BF04-1277-155BBB8B6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0"/>
            <a:ext cx="12192000" cy="5746751"/>
          </a:xfrm>
          <a:prstGeom prst="rect">
            <a:avLst/>
          </a:prstGeom>
        </p:spPr>
      </p:pic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8897EC2D-3893-34DC-220F-4A3CED5EDCA6}"/>
              </a:ext>
            </a:extLst>
          </p:cNvPr>
          <p:cNvSpPr/>
          <p:nvPr/>
        </p:nvSpPr>
        <p:spPr>
          <a:xfrm>
            <a:off x="4946511" y="1008300"/>
            <a:ext cx="1758343" cy="1275945"/>
          </a:xfrm>
          <a:prstGeom prst="wedgeEllipseCallout">
            <a:avLst>
              <a:gd name="adj1" fmla="val 10660"/>
              <a:gd name="adj2" fmla="val 126779"/>
            </a:avLst>
          </a:prstGeom>
          <a:solidFill>
            <a:schemeClr val="bg1">
              <a:alpha val="65000"/>
            </a:schemeClr>
          </a:solidFill>
          <a:ln>
            <a:solidFill>
              <a:srgbClr val="476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1500" dirty="0">
                <a:solidFill>
                  <a:srgbClr val="476A6F"/>
                </a:solidFill>
              </a:rPr>
              <a:t>« Place d’armes est une place de village, </a:t>
            </a:r>
            <a:r>
              <a:rPr lang="fr-FR" sz="1500" b="1" dirty="0">
                <a:solidFill>
                  <a:srgbClr val="476A6F"/>
                </a:solidFill>
              </a:rPr>
              <a:t>cœur historique  </a:t>
            </a:r>
            <a:r>
              <a:rPr lang="fr-FR" sz="1500" dirty="0">
                <a:solidFill>
                  <a:srgbClr val="476A6F"/>
                </a:solidFill>
              </a:rPr>
              <a:t>»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CF6EFA48-2A97-85EE-73EA-6F2C44921F0F}"/>
              </a:ext>
            </a:extLst>
          </p:cNvPr>
          <p:cNvSpPr/>
          <p:nvPr/>
        </p:nvSpPr>
        <p:spPr>
          <a:xfrm>
            <a:off x="7628033" y="2511892"/>
            <a:ext cx="1582643" cy="939137"/>
          </a:xfrm>
          <a:prstGeom prst="wedgeEllipseCallout">
            <a:avLst>
              <a:gd name="adj1" fmla="val -106631"/>
              <a:gd name="adj2" fmla="val 103269"/>
            </a:avLst>
          </a:prstGeom>
          <a:solidFill>
            <a:schemeClr val="bg1">
              <a:alpha val="65000"/>
            </a:schemeClr>
          </a:solidFill>
          <a:ln>
            <a:solidFill>
              <a:srgbClr val="476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1500" b="1" dirty="0">
                <a:solidFill>
                  <a:srgbClr val="476A6F"/>
                </a:solidFill>
              </a:rPr>
              <a:t>« apaiser la circulation devant le marché »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368BFAE-3859-746B-D482-219A26448021}"/>
              </a:ext>
            </a:extLst>
          </p:cNvPr>
          <p:cNvGrpSpPr/>
          <p:nvPr/>
        </p:nvGrpSpPr>
        <p:grpSpPr>
          <a:xfrm>
            <a:off x="3280249" y="3234495"/>
            <a:ext cx="7797835" cy="3511039"/>
            <a:chOff x="3136803" y="2874469"/>
            <a:chExt cx="8399150" cy="3781787"/>
          </a:xfrm>
        </p:grpSpPr>
        <p:sp>
          <p:nvSpPr>
            <p:cNvPr id="16" name="Bulle narrative : ronde 15">
              <a:extLst>
                <a:ext uri="{FF2B5EF4-FFF2-40B4-BE49-F238E27FC236}">
                  <a16:creationId xmlns:a16="http://schemas.microsoft.com/office/drawing/2014/main" id="{D9F3E5B5-5562-B87B-96C6-E90F41AB1F6F}"/>
                </a:ext>
              </a:extLst>
            </p:cNvPr>
            <p:cNvSpPr/>
            <p:nvPr/>
          </p:nvSpPr>
          <p:spPr>
            <a:xfrm>
              <a:off x="9784044" y="5557113"/>
              <a:ext cx="1751909" cy="1099143"/>
            </a:xfrm>
            <a:prstGeom prst="wedgeEllipseCallout">
              <a:avLst>
                <a:gd name="adj1" fmla="val -75784"/>
                <a:gd name="adj2" fmla="val -49365"/>
              </a:avLst>
            </a:prstGeom>
            <a:solidFill>
              <a:schemeClr val="bg1">
                <a:alpha val="65000"/>
              </a:schemeClr>
            </a:solidFill>
            <a:ln>
              <a:solidFill>
                <a:srgbClr val="476A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>
                  <a:solidFill>
                    <a:srgbClr val="476A6F"/>
                  </a:solidFill>
                </a:rPr>
                <a:t>« Dédensifier l’Ilot Langevin projeté »</a:t>
              </a:r>
            </a:p>
          </p:txBody>
        </p:sp>
        <p:sp>
          <p:nvSpPr>
            <p:cNvPr id="5" name="Bulle narrative : ronde 4">
              <a:extLst>
                <a:ext uri="{FF2B5EF4-FFF2-40B4-BE49-F238E27FC236}">
                  <a16:creationId xmlns:a16="http://schemas.microsoft.com/office/drawing/2014/main" id="{4062223D-927C-F4EB-E323-54F6183DE995}"/>
                </a:ext>
              </a:extLst>
            </p:cNvPr>
            <p:cNvSpPr/>
            <p:nvPr/>
          </p:nvSpPr>
          <p:spPr>
            <a:xfrm>
              <a:off x="10003157" y="4202414"/>
              <a:ext cx="1313684" cy="1131905"/>
            </a:xfrm>
            <a:prstGeom prst="wedgeEllipseCallout">
              <a:avLst>
                <a:gd name="adj1" fmla="val -95356"/>
                <a:gd name="adj2" fmla="val 17652"/>
              </a:avLst>
            </a:prstGeom>
            <a:solidFill>
              <a:schemeClr val="bg1">
                <a:alpha val="65000"/>
              </a:schemeClr>
            </a:solidFill>
            <a:ln>
              <a:solidFill>
                <a:srgbClr val="476A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>
                  <a:solidFill>
                    <a:srgbClr val="476A6F"/>
                  </a:solidFill>
                </a:rPr>
                <a:t>«Conserver les arbres. »</a:t>
              </a:r>
            </a:p>
          </p:txBody>
        </p:sp>
        <p:sp>
          <p:nvSpPr>
            <p:cNvPr id="6" name="Bulle narrative : ronde 5">
              <a:extLst>
                <a:ext uri="{FF2B5EF4-FFF2-40B4-BE49-F238E27FC236}">
                  <a16:creationId xmlns:a16="http://schemas.microsoft.com/office/drawing/2014/main" id="{7E06ABF5-D2F4-5E84-6566-FE3C7872F48D}"/>
                </a:ext>
              </a:extLst>
            </p:cNvPr>
            <p:cNvSpPr/>
            <p:nvPr/>
          </p:nvSpPr>
          <p:spPr>
            <a:xfrm>
              <a:off x="6230345" y="5187956"/>
              <a:ext cx="2377416" cy="1352811"/>
            </a:xfrm>
            <a:prstGeom prst="wedgeEllipseCallout">
              <a:avLst>
                <a:gd name="adj1" fmla="val -38875"/>
                <a:gd name="adj2" fmla="val -69233"/>
              </a:avLst>
            </a:prstGeom>
            <a:solidFill>
              <a:schemeClr val="bg1">
                <a:alpha val="65000"/>
              </a:schemeClr>
            </a:solidFill>
            <a:ln>
              <a:solidFill>
                <a:srgbClr val="476A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>
                  <a:solidFill>
                    <a:srgbClr val="476A6F"/>
                  </a:solidFill>
                </a:rPr>
                <a:t>« allée Soubise =</a:t>
              </a:r>
            </a:p>
            <a:p>
              <a:pPr algn="ctr"/>
              <a:r>
                <a:rPr lang="fr-FR" sz="1100" dirty="0">
                  <a:solidFill>
                    <a:srgbClr val="476A6F"/>
                  </a:solidFill>
                </a:rPr>
                <a:t> </a:t>
              </a:r>
              <a:r>
                <a:rPr lang="fr-FR" sz="1100" b="1" dirty="0">
                  <a:solidFill>
                    <a:srgbClr val="476A6F"/>
                  </a:solidFill>
                </a:rPr>
                <a:t>-</a:t>
              </a:r>
              <a:r>
                <a:rPr lang="fr-FR" sz="1100" dirty="0">
                  <a:solidFill>
                    <a:srgbClr val="476A6F"/>
                  </a:solidFill>
                </a:rPr>
                <a:t> d’espaces verts </a:t>
              </a:r>
            </a:p>
            <a:p>
              <a:pPr algn="ctr"/>
              <a:r>
                <a:rPr lang="fr-FR" sz="1100" b="1" dirty="0">
                  <a:solidFill>
                    <a:srgbClr val="476A6F"/>
                  </a:solidFill>
                </a:rPr>
                <a:t>+</a:t>
              </a:r>
              <a:r>
                <a:rPr lang="fr-FR" sz="1100" dirty="0">
                  <a:solidFill>
                    <a:srgbClr val="476A6F"/>
                  </a:solidFill>
                </a:rPr>
                <a:t> de bruit, </a:t>
              </a:r>
              <a:r>
                <a:rPr lang="fr-FR" sz="1100" b="1" dirty="0">
                  <a:solidFill>
                    <a:srgbClr val="476A6F"/>
                  </a:solidFill>
                </a:rPr>
                <a:t>+</a:t>
              </a:r>
              <a:r>
                <a:rPr lang="fr-FR" sz="1100" dirty="0">
                  <a:solidFill>
                    <a:srgbClr val="476A6F"/>
                  </a:solidFill>
                </a:rPr>
                <a:t> de pollution. </a:t>
              </a:r>
            </a:p>
            <a:p>
              <a:pPr algn="ctr"/>
              <a:r>
                <a:rPr lang="fr-FR" sz="1100" dirty="0">
                  <a:solidFill>
                    <a:srgbClr val="476A6F"/>
                  </a:solidFill>
                </a:rPr>
                <a:t>Potentiel « drive du cannabis »»</a:t>
              </a:r>
              <a:endParaRPr lang="fr-FR" sz="1100" i="1" dirty="0">
                <a:solidFill>
                  <a:srgbClr val="476A6F"/>
                </a:solidFill>
              </a:endParaRPr>
            </a:p>
          </p:txBody>
        </p:sp>
        <p:sp>
          <p:nvSpPr>
            <p:cNvPr id="11" name="Bulle narrative : ronde 10">
              <a:extLst>
                <a:ext uri="{FF2B5EF4-FFF2-40B4-BE49-F238E27FC236}">
                  <a16:creationId xmlns:a16="http://schemas.microsoft.com/office/drawing/2014/main" id="{7190E6B0-37E7-60C7-E8FC-03E572235670}"/>
                </a:ext>
              </a:extLst>
            </p:cNvPr>
            <p:cNvSpPr/>
            <p:nvPr/>
          </p:nvSpPr>
          <p:spPr>
            <a:xfrm>
              <a:off x="3136803" y="5441009"/>
              <a:ext cx="2006331" cy="939137"/>
            </a:xfrm>
            <a:prstGeom prst="wedgeEllipseCallout">
              <a:avLst>
                <a:gd name="adj1" fmla="val 36314"/>
                <a:gd name="adj2" fmla="val -87319"/>
              </a:avLst>
            </a:prstGeom>
            <a:solidFill>
              <a:schemeClr val="bg1">
                <a:alpha val="65000"/>
              </a:schemeClr>
            </a:solidFill>
            <a:ln>
              <a:solidFill>
                <a:srgbClr val="476A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>
                  <a:solidFill>
                    <a:srgbClr val="476A6F"/>
                  </a:solidFill>
                </a:rPr>
                <a:t>« Ne pas construire devant la barre </a:t>
              </a:r>
              <a:r>
                <a:rPr lang="fr-FR" sz="1100" dirty="0" err="1">
                  <a:solidFill>
                    <a:srgbClr val="476A6F"/>
                  </a:solidFill>
                </a:rPr>
                <a:t>Dhalenne</a:t>
              </a:r>
              <a:r>
                <a:rPr lang="fr-FR" sz="1100" dirty="0">
                  <a:solidFill>
                    <a:srgbClr val="476A6F"/>
                  </a:solidFill>
                </a:rPr>
                <a:t>»</a:t>
              </a:r>
              <a:endParaRPr lang="fr-FR" sz="1100" i="1" dirty="0">
                <a:solidFill>
                  <a:srgbClr val="476A6F"/>
                </a:solidFill>
              </a:endParaRPr>
            </a:p>
          </p:txBody>
        </p:sp>
        <p:sp>
          <p:nvSpPr>
            <p:cNvPr id="13" name="Bulle narrative : ronde 12">
              <a:extLst>
                <a:ext uri="{FF2B5EF4-FFF2-40B4-BE49-F238E27FC236}">
                  <a16:creationId xmlns:a16="http://schemas.microsoft.com/office/drawing/2014/main" id="{2485ABC0-20C3-964D-3415-3CD6032F3D52}"/>
                </a:ext>
              </a:extLst>
            </p:cNvPr>
            <p:cNvSpPr/>
            <p:nvPr/>
          </p:nvSpPr>
          <p:spPr>
            <a:xfrm>
              <a:off x="9384421" y="2874469"/>
              <a:ext cx="1751909" cy="1223678"/>
            </a:xfrm>
            <a:prstGeom prst="wedgeEllipseCallout">
              <a:avLst>
                <a:gd name="adj1" fmla="val -54942"/>
                <a:gd name="adj2" fmla="val 47251"/>
              </a:avLst>
            </a:prstGeom>
            <a:solidFill>
              <a:schemeClr val="bg1">
                <a:alpha val="65000"/>
              </a:schemeClr>
            </a:solidFill>
            <a:ln>
              <a:solidFill>
                <a:srgbClr val="476A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>
                  <a:solidFill>
                    <a:srgbClr val="476A6F"/>
                  </a:solidFill>
                </a:rPr>
                <a:t>« Remettre des bancs sur la rue du Landy »</a:t>
              </a:r>
            </a:p>
          </p:txBody>
        </p:sp>
      </p:grpSp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D373A9A2-F5E8-4B84-C03F-54CEC267D21B}"/>
              </a:ext>
            </a:extLst>
          </p:cNvPr>
          <p:cNvSpPr/>
          <p:nvPr/>
        </p:nvSpPr>
        <p:spPr>
          <a:xfrm>
            <a:off x="8249133" y="1094883"/>
            <a:ext cx="1614945" cy="1257760"/>
          </a:xfrm>
          <a:prstGeom prst="wedgeEllipseCallout">
            <a:avLst>
              <a:gd name="adj1" fmla="val -34409"/>
              <a:gd name="adj2" fmla="val 20101"/>
            </a:avLst>
          </a:prstGeom>
          <a:solidFill>
            <a:schemeClr val="bg1">
              <a:alpha val="65000"/>
            </a:schemeClr>
          </a:solidFill>
          <a:ln>
            <a:solidFill>
              <a:srgbClr val="476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1500" dirty="0">
                <a:solidFill>
                  <a:srgbClr val="476A6F"/>
                </a:solidFill>
              </a:rPr>
              <a:t>« place ensoleillée le soir»</a:t>
            </a:r>
          </a:p>
          <a:p>
            <a:pPr algn="ctr"/>
            <a:r>
              <a:rPr lang="fr-FR" sz="1500" b="1" dirty="0">
                <a:solidFill>
                  <a:srgbClr val="476A6F"/>
                </a:solidFill>
              </a:rPr>
              <a:t>« lieu de vie apprécié »</a:t>
            </a: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5E33C52E-B3AB-3FE8-65A3-287ACE6F117C}"/>
              </a:ext>
            </a:extLst>
          </p:cNvPr>
          <p:cNvSpPr/>
          <p:nvPr/>
        </p:nvSpPr>
        <p:spPr>
          <a:xfrm>
            <a:off x="6704853" y="1673154"/>
            <a:ext cx="1582643" cy="939137"/>
          </a:xfrm>
          <a:prstGeom prst="wedgeEllipseCallout">
            <a:avLst>
              <a:gd name="adj1" fmla="val -63900"/>
              <a:gd name="adj2" fmla="val 154994"/>
            </a:avLst>
          </a:prstGeom>
          <a:solidFill>
            <a:schemeClr val="bg1">
              <a:alpha val="65000"/>
            </a:schemeClr>
          </a:solidFill>
          <a:ln>
            <a:solidFill>
              <a:srgbClr val="476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1500" b="1" dirty="0">
                <a:solidFill>
                  <a:srgbClr val="476A6F"/>
                </a:solidFill>
              </a:rPr>
              <a:t>« ne pas réduire la taille de la halle »</a:t>
            </a: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4D6178F-E765-E139-82E1-CF2D30444A6F}"/>
              </a:ext>
            </a:extLst>
          </p:cNvPr>
          <p:cNvSpPr/>
          <p:nvPr/>
        </p:nvSpPr>
        <p:spPr>
          <a:xfrm>
            <a:off x="2650859" y="3152343"/>
            <a:ext cx="1739092" cy="1295124"/>
          </a:xfrm>
          <a:prstGeom prst="wedgeEllipseCallout">
            <a:avLst>
              <a:gd name="adj1" fmla="val 111973"/>
              <a:gd name="adj2" fmla="val -9051"/>
            </a:avLst>
          </a:prstGeom>
          <a:solidFill>
            <a:schemeClr val="bg1">
              <a:alpha val="65000"/>
            </a:schemeClr>
          </a:solidFill>
          <a:ln>
            <a:solidFill>
              <a:srgbClr val="476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1500" dirty="0">
                <a:solidFill>
                  <a:srgbClr val="476A6F"/>
                </a:solidFill>
              </a:rPr>
              <a:t>« désenclaver les commerces en contre bas »</a:t>
            </a:r>
            <a:endParaRPr lang="fr-FR" sz="1500" i="1" dirty="0">
              <a:solidFill>
                <a:srgbClr val="476A6F"/>
              </a:solidFill>
            </a:endParaRPr>
          </a:p>
        </p:txBody>
      </p:sp>
      <p:sp>
        <p:nvSpPr>
          <p:cNvPr id="14" name="Bulle narrative : ronde 13">
            <a:extLst>
              <a:ext uri="{FF2B5EF4-FFF2-40B4-BE49-F238E27FC236}">
                <a16:creationId xmlns:a16="http://schemas.microsoft.com/office/drawing/2014/main" id="{7AB0C6B7-E274-B449-3BF8-7AFE03A8779C}"/>
              </a:ext>
            </a:extLst>
          </p:cNvPr>
          <p:cNvSpPr/>
          <p:nvPr/>
        </p:nvSpPr>
        <p:spPr>
          <a:xfrm>
            <a:off x="2943971" y="1278987"/>
            <a:ext cx="1739092" cy="1295124"/>
          </a:xfrm>
          <a:prstGeom prst="wedgeEllipseCallout">
            <a:avLst>
              <a:gd name="adj1" fmla="val 53339"/>
              <a:gd name="adj2" fmla="val 57127"/>
            </a:avLst>
          </a:prstGeom>
          <a:solidFill>
            <a:schemeClr val="bg1">
              <a:alpha val="65000"/>
            </a:schemeClr>
          </a:solidFill>
          <a:ln>
            <a:solidFill>
              <a:srgbClr val="476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1100" dirty="0">
                <a:solidFill>
                  <a:srgbClr val="476A6F"/>
                </a:solidFill>
              </a:rPr>
              <a:t>« pourquoi démolir la barre si c’est pour reconstruire un bâtiment de 12 étages » </a:t>
            </a:r>
            <a:endParaRPr lang="fr-FR" sz="1100" i="1" dirty="0">
              <a:solidFill>
                <a:srgbClr val="476A6F"/>
              </a:solidFill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844062" y="13897"/>
            <a:ext cx="11347937" cy="6461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just"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 Secteur Vieux Saint-Ouen – Synthèse balade urbaine </a:t>
            </a:r>
          </a:p>
          <a:p>
            <a:pPr algn="r" defTabSz="457200" eaLnBrk="0" hangingPunct="0">
              <a:defRPr/>
            </a:pPr>
            <a:r>
              <a:rPr lang="fr-FR" sz="2000" b="1" dirty="0">
                <a:solidFill>
                  <a:schemeClr val="bg1"/>
                </a:solidFill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On s’interroge »</a:t>
            </a:r>
            <a:r>
              <a:rPr lang="fr-FR" sz="2000" dirty="0">
                <a:solidFill>
                  <a:schemeClr val="bg1"/>
                </a:solidFill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ce qui nous interpelle les habitants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6" y="-6178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6" name="Titre 1"/>
          <p:cNvSpPr txBox="1">
            <a:spLocks/>
          </p:cNvSpPr>
          <p:nvPr/>
        </p:nvSpPr>
        <p:spPr>
          <a:xfrm>
            <a:off x="25360" y="73537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02</a:t>
            </a:r>
          </a:p>
        </p:txBody>
      </p:sp>
      <p:sp>
        <p:nvSpPr>
          <p:cNvPr id="27" name="Titre 3">
            <a:extLst>
              <a:ext uri="{FF2B5EF4-FFF2-40B4-BE49-F238E27FC236}">
                <a16:creationId xmlns:a16="http://schemas.microsoft.com/office/drawing/2014/main" id="{30C25214-7ADC-19EE-1DBC-8BC05BC2DFF0}"/>
              </a:ext>
            </a:extLst>
          </p:cNvPr>
          <p:cNvSpPr txBox="1">
            <a:spLocks/>
          </p:cNvSpPr>
          <p:nvPr/>
        </p:nvSpPr>
        <p:spPr>
          <a:xfrm>
            <a:off x="5549436" y="619088"/>
            <a:ext cx="6560502" cy="449523"/>
          </a:xfrm>
          <a:prstGeom prst="rect">
            <a:avLst/>
          </a:prstGeom>
          <a:noFill/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fr-FR" sz="1600" b="1" dirty="0">
                <a:solidFill>
                  <a:srgbClr val="476A6F"/>
                </a:solidFill>
                <a:latin typeface="Swis721 BT" panose="020B0504020202020204" pitchFamily="34" charset="0"/>
              </a:rPr>
              <a:t>Diagnostic sensible : synthèse balade urbaine </a:t>
            </a:r>
            <a:r>
              <a:rPr lang="fr-FR" sz="1600" i="1" dirty="0">
                <a:solidFill>
                  <a:srgbClr val="476A6F"/>
                </a:solidFill>
                <a:latin typeface="Swis721 BT" panose="020B0504020202020204" pitchFamily="34" charset="0"/>
              </a:rPr>
              <a:t>(juillet 2023) </a:t>
            </a:r>
          </a:p>
        </p:txBody>
      </p:sp>
    </p:spTree>
    <p:extLst>
      <p:ext uri="{BB962C8B-B14F-4D97-AF65-F5344CB8AC3E}">
        <p14:creationId xmlns:p14="http://schemas.microsoft.com/office/powerpoint/2010/main" val="40132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71ABD78F-BC00-4321-A1E4-97E057DD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2C9920-52FD-4FE0-832B-0D2B25E283FD}" type="slidenum">
              <a:rPr lang="fr-FR" smtClean="0"/>
              <a:pPr algn="r"/>
              <a:t>12</a:t>
            </a:fld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2B3689E-D9E3-934C-8380-6635D3841634}"/>
              </a:ext>
            </a:extLst>
          </p:cNvPr>
          <p:cNvGrpSpPr/>
          <p:nvPr/>
        </p:nvGrpSpPr>
        <p:grpSpPr>
          <a:xfrm>
            <a:off x="3310357" y="1679925"/>
            <a:ext cx="8881642" cy="4798787"/>
            <a:chOff x="4176696" y="958298"/>
            <a:chExt cx="8015303" cy="43307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9C3D693-F797-1D1B-1A9C-F6BCE24E0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" t="13902" r="2656" b="13920"/>
            <a:stretch/>
          </p:blipFill>
          <p:spPr>
            <a:xfrm>
              <a:off x="4176696" y="958298"/>
              <a:ext cx="8015303" cy="4330700"/>
            </a:xfrm>
            <a:prstGeom prst="rect">
              <a:avLst/>
            </a:prstGeom>
          </p:spPr>
        </p:pic>
        <p:sp>
          <p:nvSpPr>
            <p:cNvPr id="6" name="Bulle narrative : ronde 5">
              <a:extLst>
                <a:ext uri="{FF2B5EF4-FFF2-40B4-BE49-F238E27FC236}">
                  <a16:creationId xmlns:a16="http://schemas.microsoft.com/office/drawing/2014/main" id="{C5718132-46B8-893A-3E11-12349A823F85}"/>
                </a:ext>
              </a:extLst>
            </p:cNvPr>
            <p:cNvSpPr/>
            <p:nvPr/>
          </p:nvSpPr>
          <p:spPr>
            <a:xfrm>
              <a:off x="9638456" y="2003393"/>
              <a:ext cx="1518920" cy="776720"/>
            </a:xfrm>
            <a:prstGeom prst="wedgeEllipseCallout">
              <a:avLst>
                <a:gd name="adj1" fmla="val -55709"/>
                <a:gd name="adj2" fmla="val 45784"/>
              </a:avLst>
            </a:prstGeom>
            <a:solidFill>
              <a:schemeClr val="bg1"/>
            </a:solidFill>
            <a:ln w="285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476A6F"/>
                  </a:solidFill>
                </a:rPr>
                <a:t>Belvédère 200 m²</a:t>
              </a:r>
            </a:p>
          </p:txBody>
        </p:sp>
        <p:sp>
          <p:nvSpPr>
            <p:cNvPr id="8" name="Bulle narrative : ronde 7">
              <a:extLst>
                <a:ext uri="{FF2B5EF4-FFF2-40B4-BE49-F238E27FC236}">
                  <a16:creationId xmlns:a16="http://schemas.microsoft.com/office/drawing/2014/main" id="{FCE9880C-C259-FB88-34DF-58819E6F0D03}"/>
                </a:ext>
              </a:extLst>
            </p:cNvPr>
            <p:cNvSpPr/>
            <p:nvPr/>
          </p:nvSpPr>
          <p:spPr>
            <a:xfrm>
              <a:off x="9404128" y="3646195"/>
              <a:ext cx="1115695" cy="776720"/>
            </a:xfrm>
            <a:prstGeom prst="wedgeEllipseCallout">
              <a:avLst>
                <a:gd name="adj1" fmla="val -57889"/>
                <a:gd name="adj2" fmla="val -53073"/>
              </a:avLst>
            </a:prstGeom>
            <a:solidFill>
              <a:schemeClr val="bg1"/>
            </a:solidFill>
            <a:ln w="285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476A6F"/>
                  </a:solidFill>
                </a:rPr>
                <a:t>Socle 200 m²</a:t>
              </a:r>
            </a:p>
          </p:txBody>
        </p:sp>
        <p:sp>
          <p:nvSpPr>
            <p:cNvPr id="9" name="Bulle narrative : ronde 8">
              <a:extLst>
                <a:ext uri="{FF2B5EF4-FFF2-40B4-BE49-F238E27FC236}">
                  <a16:creationId xmlns:a16="http://schemas.microsoft.com/office/drawing/2014/main" id="{A8CBDE5C-9327-3914-A794-F48E3B24CCBB}"/>
                </a:ext>
              </a:extLst>
            </p:cNvPr>
            <p:cNvSpPr/>
            <p:nvPr/>
          </p:nvSpPr>
          <p:spPr>
            <a:xfrm>
              <a:off x="6569289" y="987492"/>
              <a:ext cx="1375654" cy="776720"/>
            </a:xfrm>
            <a:prstGeom prst="wedgeEllipseCallout">
              <a:avLst>
                <a:gd name="adj1" fmla="val 8061"/>
                <a:gd name="adj2" fmla="val 78406"/>
              </a:avLst>
            </a:prstGeom>
            <a:solidFill>
              <a:schemeClr val="bg1"/>
            </a:solidFill>
            <a:ln w="285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rgbClr val="476A6F"/>
                  </a:solidFill>
                </a:rPr>
                <a:t>Restaurant</a:t>
              </a:r>
            </a:p>
            <a:p>
              <a:pPr algn="ctr"/>
              <a:r>
                <a:rPr lang="fr-FR" sz="1400" dirty="0">
                  <a:solidFill>
                    <a:srgbClr val="476A6F"/>
                  </a:solidFill>
                </a:rPr>
                <a:t>250 m²</a:t>
              </a:r>
            </a:p>
          </p:txBody>
        </p:sp>
      </p:grpSp>
      <p:sp>
        <p:nvSpPr>
          <p:cNvPr id="12" name="Titre 3">
            <a:extLst>
              <a:ext uri="{FF2B5EF4-FFF2-40B4-BE49-F238E27FC236}">
                <a16:creationId xmlns:a16="http://schemas.microsoft.com/office/drawing/2014/main" id="{33924589-CDBC-4881-A7E0-C8171BAD1B4F}"/>
              </a:ext>
            </a:extLst>
          </p:cNvPr>
          <p:cNvSpPr txBox="1">
            <a:spLocks/>
          </p:cNvSpPr>
          <p:nvPr/>
        </p:nvSpPr>
        <p:spPr>
          <a:xfrm>
            <a:off x="-1" y="1469013"/>
            <a:ext cx="3310359" cy="449523"/>
          </a:xfrm>
          <a:prstGeom prst="rect">
            <a:avLst/>
          </a:prstGeom>
          <a:noFill/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600" b="1" dirty="0">
                <a:solidFill>
                  <a:srgbClr val="476A6F"/>
                </a:solidFill>
                <a:latin typeface="Swis721 BT" panose="020B0504020202020204" pitchFamily="34" charset="0"/>
              </a:rPr>
              <a:t>ILOT QUAI DE SEINE</a:t>
            </a: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B3410719-6F80-8CF2-9E7E-3E446BB769C2}"/>
              </a:ext>
            </a:extLst>
          </p:cNvPr>
          <p:cNvSpPr txBox="1">
            <a:spLocks/>
          </p:cNvSpPr>
          <p:nvPr/>
        </p:nvSpPr>
        <p:spPr>
          <a:xfrm>
            <a:off x="9720942" y="918753"/>
            <a:ext cx="3041152" cy="615723"/>
          </a:xfrm>
          <a:prstGeom prst="rect">
            <a:avLst/>
          </a:prstGeom>
          <a:noFill/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Le Plan Guide de 2021 </a:t>
            </a:r>
          </a:p>
          <a:p>
            <a:pPr>
              <a:spcBef>
                <a:spcPts val="0"/>
              </a:spcBef>
            </a:pPr>
            <a:r>
              <a:rPr lang="fr-FR" sz="1400" i="1" dirty="0">
                <a:solidFill>
                  <a:srgbClr val="476A6F"/>
                </a:solidFill>
                <a:latin typeface="Swis721 BT" panose="020B0504020202020204" pitchFamily="34" charset="0"/>
              </a:rPr>
              <a:t>(Germe &amp; JAM)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0ED6BC6-1CAD-7974-D5B3-9976CEED842A}"/>
              </a:ext>
            </a:extLst>
          </p:cNvPr>
          <p:cNvSpPr txBox="1"/>
          <p:nvPr/>
        </p:nvSpPr>
        <p:spPr>
          <a:xfrm>
            <a:off x="1" y="1061446"/>
            <a:ext cx="6553199" cy="5170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solidFill>
                  <a:srgbClr val="476A6F"/>
                </a:solidFill>
                <a:effectLst/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On s’interroge »</a:t>
            </a:r>
            <a:r>
              <a:rPr lang="fr-FR" sz="2400" dirty="0">
                <a:solidFill>
                  <a:srgbClr val="476A6F"/>
                </a:solidFill>
                <a:effectLst/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ce qui nous interpelle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4BFB58A-1BD6-31EF-C58E-338F25FFF265}"/>
              </a:ext>
            </a:extLst>
          </p:cNvPr>
          <p:cNvSpPr txBox="1">
            <a:spLocks/>
          </p:cNvSpPr>
          <p:nvPr/>
        </p:nvSpPr>
        <p:spPr>
          <a:xfrm>
            <a:off x="-9925" y="1812113"/>
            <a:ext cx="3301381" cy="3524211"/>
          </a:xfrm>
          <a:prstGeom prst="rect">
            <a:avLst/>
          </a:prstGeom>
          <a:noFill/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Création d’un évènement paysager  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qui ménage les perspectives vers l’église et accompagne la promenade. </a:t>
            </a:r>
          </a:p>
          <a:p>
            <a:pPr>
              <a:spcBef>
                <a:spcPts val="0"/>
              </a:spcBef>
            </a:pPr>
            <a:endParaRPr lang="fr-FR" sz="1400" i="1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Une ouverture sur la seine 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accentuée, aménagée.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  <a:ea typeface="+mj-ea"/>
              <a:cs typeface="+mj-cs"/>
            </a:endParaRPr>
          </a:p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Un ilot connecteur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, par un travail sur son sol et son accroche au contexte.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Poursuite de la promenade 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vers les berges, le parc des Docks ..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Une programmation 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pour les habitants du quartier, mais fédérateur au-delà du quartier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3120" y="-6178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914" y="61814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02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820616" y="2174"/>
            <a:ext cx="11371383" cy="6461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just"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 Secteur Vieux Saint-Ouen – Focus Quai de Seine</a:t>
            </a:r>
          </a:p>
        </p:txBody>
      </p:sp>
    </p:spTree>
    <p:extLst>
      <p:ext uri="{BB962C8B-B14F-4D97-AF65-F5344CB8AC3E}">
        <p14:creationId xmlns:p14="http://schemas.microsoft.com/office/powerpoint/2010/main" val="12613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84AF9B-1FE4-2DC6-D2CA-210D60D94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r="2337"/>
          <a:stretch/>
        </p:blipFill>
        <p:spPr>
          <a:xfrm>
            <a:off x="3291456" y="488416"/>
            <a:ext cx="8900544" cy="661739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1211368-F98B-39F6-FB3E-9AF50076189D}"/>
              </a:ext>
            </a:extLst>
          </p:cNvPr>
          <p:cNvSpPr txBox="1"/>
          <p:nvPr/>
        </p:nvSpPr>
        <p:spPr>
          <a:xfrm>
            <a:off x="0" y="975472"/>
            <a:ext cx="11068049" cy="517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solidFill>
                  <a:srgbClr val="476A6F"/>
                </a:solidFill>
                <a:effectLst/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Allons plus loin », </a:t>
            </a:r>
            <a:r>
              <a:rPr lang="fr-FR" sz="2400" i="1" dirty="0">
                <a:solidFill>
                  <a:srgbClr val="476A6F"/>
                </a:solidFill>
                <a:effectLst/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qu’il faut approfondir</a:t>
            </a:r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71ABD78F-BC00-4321-A1E4-97E057DD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2C9920-52FD-4FE0-832B-0D2B25E283FD}" type="slidenum">
              <a:rPr lang="fr-FR" smtClean="0"/>
              <a:pPr algn="r"/>
              <a:t>13</a:t>
            </a:fld>
            <a:endParaRPr lang="fr-FR" dirty="0"/>
          </a:p>
        </p:txBody>
      </p:sp>
      <p:sp>
        <p:nvSpPr>
          <p:cNvPr id="2" name="Titre 3">
            <a:extLst>
              <a:ext uri="{FF2B5EF4-FFF2-40B4-BE49-F238E27FC236}">
                <a16:creationId xmlns:a16="http://schemas.microsoft.com/office/drawing/2014/main" id="{3FB1096E-179D-FBF0-AE3E-B5D89EAFBC69}"/>
              </a:ext>
            </a:extLst>
          </p:cNvPr>
          <p:cNvSpPr txBox="1">
            <a:spLocks/>
          </p:cNvSpPr>
          <p:nvPr/>
        </p:nvSpPr>
        <p:spPr>
          <a:xfrm>
            <a:off x="-9925" y="1728033"/>
            <a:ext cx="3301381" cy="3524211"/>
          </a:xfrm>
          <a:prstGeom prst="rect">
            <a:avLst/>
          </a:prstGeom>
          <a:noFill/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Création d’un évènement paysager  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qui ménage les perspectives vers l’église et accompagne la promenade. </a:t>
            </a:r>
          </a:p>
          <a:p>
            <a:pPr>
              <a:spcBef>
                <a:spcPts val="0"/>
              </a:spcBef>
            </a:pPr>
            <a:endParaRPr lang="fr-FR" sz="1400" i="1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Une ouverture sur la seine 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accentuée, aménagée.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  <a:ea typeface="+mj-ea"/>
              <a:cs typeface="+mj-cs"/>
            </a:endParaRPr>
          </a:p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Un ilot connecteur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, par un travail sur son sol et son accroche au contexte.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Poursuite de la promenade 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vers les berges, le parc des Docks ..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Une programmation 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pour les habitants du quartier, mais fédérateur au-delà du quartier</a:t>
            </a:r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A14170B3-0590-CD69-E5CC-6A63D4155DD2}"/>
              </a:ext>
            </a:extLst>
          </p:cNvPr>
          <p:cNvSpPr/>
          <p:nvPr/>
        </p:nvSpPr>
        <p:spPr>
          <a:xfrm>
            <a:off x="3653790" y="3860734"/>
            <a:ext cx="5252085" cy="149225"/>
          </a:xfrm>
          <a:custGeom>
            <a:avLst/>
            <a:gdLst>
              <a:gd name="connsiteX0" fmla="*/ 0 w 5114925"/>
              <a:gd name="connsiteY0" fmla="*/ 123825 h 123825"/>
              <a:gd name="connsiteX1" fmla="*/ 3171825 w 5114925"/>
              <a:gd name="connsiteY1" fmla="*/ 0 h 123825"/>
              <a:gd name="connsiteX2" fmla="*/ 5114925 w 5114925"/>
              <a:gd name="connsiteY2" fmla="*/ 85725 h 123825"/>
              <a:gd name="connsiteX0" fmla="*/ 0 w 5114925"/>
              <a:gd name="connsiteY0" fmla="*/ 180975 h 180975"/>
              <a:gd name="connsiteX1" fmla="*/ 3178175 w 5114925"/>
              <a:gd name="connsiteY1" fmla="*/ 0 h 180975"/>
              <a:gd name="connsiteX2" fmla="*/ 5114925 w 5114925"/>
              <a:gd name="connsiteY2" fmla="*/ 142875 h 180975"/>
              <a:gd name="connsiteX0" fmla="*/ 0 w 5229225"/>
              <a:gd name="connsiteY0" fmla="*/ 180975 h 180975"/>
              <a:gd name="connsiteX1" fmla="*/ 3178175 w 5229225"/>
              <a:gd name="connsiteY1" fmla="*/ 0 h 180975"/>
              <a:gd name="connsiteX2" fmla="*/ 5229225 w 5229225"/>
              <a:gd name="connsiteY2" fmla="*/ 149225 h 180975"/>
              <a:gd name="connsiteX0" fmla="*/ 0 w 5252085"/>
              <a:gd name="connsiteY0" fmla="*/ 142875 h 149225"/>
              <a:gd name="connsiteX1" fmla="*/ 3201035 w 5252085"/>
              <a:gd name="connsiteY1" fmla="*/ 0 h 149225"/>
              <a:gd name="connsiteX2" fmla="*/ 5252085 w 5252085"/>
              <a:gd name="connsiteY2" fmla="*/ 149225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2085" h="149225">
                <a:moveTo>
                  <a:pt x="0" y="142875"/>
                </a:moveTo>
                <a:lnTo>
                  <a:pt x="3201035" y="0"/>
                </a:lnTo>
                <a:cubicBezTo>
                  <a:pt x="3848735" y="28575"/>
                  <a:pt x="4604385" y="120650"/>
                  <a:pt x="5252085" y="149225"/>
                </a:cubicBezTo>
              </a:path>
            </a:pathLst>
          </a:custGeom>
          <a:noFill/>
          <a:ln w="38100">
            <a:solidFill>
              <a:srgbClr val="476A6F"/>
            </a:solidFill>
            <a:prstDash val="sysDot"/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DC458BB-0126-0AF5-F2F0-18E75923E83E}"/>
              </a:ext>
            </a:extLst>
          </p:cNvPr>
          <p:cNvSpPr txBox="1"/>
          <p:nvPr/>
        </p:nvSpPr>
        <p:spPr>
          <a:xfrm>
            <a:off x="6103816" y="5514846"/>
            <a:ext cx="1247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La Seine</a:t>
            </a:r>
            <a:endParaRPr lang="fr-FR" sz="12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BC0DECE-68C6-075A-83A0-762F47969439}"/>
              </a:ext>
            </a:extLst>
          </p:cNvPr>
          <p:cNvSpPr txBox="1"/>
          <p:nvPr/>
        </p:nvSpPr>
        <p:spPr>
          <a:xfrm>
            <a:off x="4846636" y="4903227"/>
            <a:ext cx="1247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Les berges</a:t>
            </a:r>
            <a:endParaRPr lang="fr-FR" sz="12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4B8EBE8-CCCB-DDEA-79CC-FD82E35FD602}"/>
              </a:ext>
            </a:extLst>
          </p:cNvPr>
          <p:cNvSpPr txBox="1"/>
          <p:nvPr/>
        </p:nvSpPr>
        <p:spPr>
          <a:xfrm rot="4354644">
            <a:off x="9117037" y="5412204"/>
            <a:ext cx="20168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pont de Saint Ouen</a:t>
            </a:r>
            <a:endParaRPr lang="fr-FR" sz="12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A3C8A07-52EB-0562-2989-070D3F98801F}"/>
              </a:ext>
            </a:extLst>
          </p:cNvPr>
          <p:cNvSpPr txBox="1"/>
          <p:nvPr/>
        </p:nvSpPr>
        <p:spPr>
          <a:xfrm rot="21405141">
            <a:off x="3692278" y="4346807"/>
            <a:ext cx="20168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Quai de Seine</a:t>
            </a:r>
            <a:endParaRPr lang="fr-FR" sz="12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4B2107-49F1-40E7-9FCD-6926753406F0}"/>
              </a:ext>
            </a:extLst>
          </p:cNvPr>
          <p:cNvSpPr txBox="1"/>
          <p:nvPr/>
        </p:nvSpPr>
        <p:spPr>
          <a:xfrm rot="21405141">
            <a:off x="4853734" y="3727800"/>
            <a:ext cx="20168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Promenade haute</a:t>
            </a:r>
            <a:endParaRPr lang="fr-FR" sz="14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E395087-00C1-C194-08D6-DD6B3D8E7DDE}"/>
              </a:ext>
            </a:extLst>
          </p:cNvPr>
          <p:cNvSpPr txBox="1"/>
          <p:nvPr/>
        </p:nvSpPr>
        <p:spPr>
          <a:xfrm rot="18495155">
            <a:off x="9564353" y="3251167"/>
            <a:ext cx="20168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Rue </a:t>
            </a:r>
            <a:r>
              <a:rPr lang="fr-FR" sz="1200" dirty="0" err="1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Dhalenne</a:t>
            </a:r>
            <a:endParaRPr lang="fr-FR" sz="12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E53159F-95A5-582C-1571-5B1EAE7E019F}"/>
              </a:ext>
            </a:extLst>
          </p:cNvPr>
          <p:cNvSpPr txBox="1"/>
          <p:nvPr/>
        </p:nvSpPr>
        <p:spPr>
          <a:xfrm>
            <a:off x="3184399" y="3389666"/>
            <a:ext cx="1247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Vers village olympique</a:t>
            </a:r>
            <a:endParaRPr lang="fr-FR" sz="12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68600DB-E7E7-7B7F-5833-6491869DDC06}"/>
              </a:ext>
            </a:extLst>
          </p:cNvPr>
          <p:cNvSpPr txBox="1"/>
          <p:nvPr/>
        </p:nvSpPr>
        <p:spPr>
          <a:xfrm>
            <a:off x="11110797" y="3410827"/>
            <a:ext cx="914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Vers parc des Docks</a:t>
            </a:r>
            <a:endParaRPr lang="fr-FR" sz="1200" dirty="0"/>
          </a:p>
        </p:txBody>
      </p:sp>
      <p:sp>
        <p:nvSpPr>
          <p:cNvPr id="35" name="Titre 3">
            <a:extLst>
              <a:ext uri="{FF2B5EF4-FFF2-40B4-BE49-F238E27FC236}">
                <a16:creationId xmlns:a16="http://schemas.microsoft.com/office/drawing/2014/main" id="{F2C4E943-5F4A-F2F3-6D8B-B577BBFB0D7A}"/>
              </a:ext>
            </a:extLst>
          </p:cNvPr>
          <p:cNvSpPr txBox="1">
            <a:spLocks/>
          </p:cNvSpPr>
          <p:nvPr/>
        </p:nvSpPr>
        <p:spPr>
          <a:xfrm>
            <a:off x="-20935" y="6094376"/>
            <a:ext cx="3512458" cy="615723"/>
          </a:xfrm>
          <a:prstGeom prst="rect">
            <a:avLst/>
          </a:prstGeom>
          <a:noFill/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Le Plan Guide approfondit </a:t>
            </a:r>
          </a:p>
          <a:p>
            <a:pPr>
              <a:spcBef>
                <a:spcPts val="0"/>
              </a:spcBef>
            </a:pPr>
            <a:r>
              <a:rPr lang="fr-FR" sz="1400" i="1" dirty="0">
                <a:solidFill>
                  <a:srgbClr val="476A6F"/>
                </a:solidFill>
                <a:latin typeface="Swis721 BT" panose="020B0504020202020204" pitchFamily="34" charset="0"/>
              </a:rPr>
              <a:t>(</a:t>
            </a:r>
            <a:r>
              <a:rPr lang="fr-FR" sz="1400" i="1" dirty="0" err="1">
                <a:solidFill>
                  <a:srgbClr val="476A6F"/>
                </a:solidFill>
                <a:latin typeface="Swis721 BT" panose="020B0504020202020204" pitchFamily="34" charset="0"/>
              </a:rPr>
              <a:t>Urbanica_Belvédère_RIBI_TransFaire</a:t>
            </a:r>
            <a:r>
              <a:rPr lang="fr-FR" sz="1400" i="1" dirty="0">
                <a:solidFill>
                  <a:srgbClr val="476A6F"/>
                </a:solidFill>
                <a:latin typeface="Swis721 BT" panose="020B0504020202020204" pitchFamily="34" charset="0"/>
              </a:rPr>
              <a:t>)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94916CB-BF89-BAB2-C0A8-981F6EBB5825}"/>
              </a:ext>
            </a:extLst>
          </p:cNvPr>
          <p:cNvGrpSpPr/>
          <p:nvPr/>
        </p:nvGrpSpPr>
        <p:grpSpPr>
          <a:xfrm>
            <a:off x="3766281" y="6438007"/>
            <a:ext cx="327771" cy="327771"/>
            <a:chOff x="-1951579" y="3163229"/>
            <a:chExt cx="399298" cy="399298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17E4079-71B9-A1E7-5C1D-DA8D688135A6}"/>
                </a:ext>
              </a:extLst>
            </p:cNvPr>
            <p:cNvSpPr/>
            <p:nvPr/>
          </p:nvSpPr>
          <p:spPr>
            <a:xfrm>
              <a:off x="-1951579" y="3163229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Graphique 36" descr="Chargement">
              <a:extLst>
                <a:ext uri="{FF2B5EF4-FFF2-40B4-BE49-F238E27FC236}">
                  <a16:creationId xmlns:a16="http://schemas.microsoft.com/office/drawing/2014/main" id="{23F8687C-5707-49A1-A731-88EB1370A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908025" y="3225976"/>
              <a:ext cx="308342" cy="308342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D5CE865F-ADA2-958E-C64B-B8871D83837B}"/>
              </a:ext>
            </a:extLst>
          </p:cNvPr>
          <p:cNvGrpSpPr/>
          <p:nvPr/>
        </p:nvGrpSpPr>
        <p:grpSpPr>
          <a:xfrm>
            <a:off x="4419723" y="3668088"/>
            <a:ext cx="399298" cy="399298"/>
            <a:chOff x="-1951579" y="4542716"/>
            <a:chExt cx="399298" cy="399298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13E5778A-C5A7-CB16-94E9-A8658D25FE6E}"/>
                </a:ext>
              </a:extLst>
            </p:cNvPr>
            <p:cNvSpPr/>
            <p:nvPr/>
          </p:nvSpPr>
          <p:spPr>
            <a:xfrm>
              <a:off x="-1951579" y="4542716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Graphique 12" descr="Randonnée">
              <a:extLst>
                <a:ext uri="{FF2B5EF4-FFF2-40B4-BE49-F238E27FC236}">
                  <a16:creationId xmlns:a16="http://schemas.microsoft.com/office/drawing/2014/main" id="{ACBBE960-9C2F-2DAF-A246-42EE7BF4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908025" y="4583093"/>
              <a:ext cx="308342" cy="308342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9B87AA0-53A6-7BCC-3CA6-8193F28D2E08}"/>
              </a:ext>
            </a:extLst>
          </p:cNvPr>
          <p:cNvGrpSpPr/>
          <p:nvPr/>
        </p:nvGrpSpPr>
        <p:grpSpPr>
          <a:xfrm>
            <a:off x="6416325" y="1650886"/>
            <a:ext cx="399298" cy="399298"/>
            <a:chOff x="-1951579" y="3623058"/>
            <a:chExt cx="399298" cy="399298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60BF8AC5-9E50-D5FF-AC5A-DA5A2E4D34C8}"/>
                </a:ext>
              </a:extLst>
            </p:cNvPr>
            <p:cNvSpPr/>
            <p:nvPr/>
          </p:nvSpPr>
          <p:spPr>
            <a:xfrm>
              <a:off x="-1951579" y="3623058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Graphique 37" descr="Télescope">
              <a:extLst>
                <a:ext uri="{FF2B5EF4-FFF2-40B4-BE49-F238E27FC236}">
                  <a16:creationId xmlns:a16="http://schemas.microsoft.com/office/drawing/2014/main" id="{D149CC61-DFC2-06E2-B780-76829E124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908025" y="3668536"/>
              <a:ext cx="308342" cy="308342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C0708AA6-401F-C782-605F-FC774D893650}"/>
              </a:ext>
            </a:extLst>
          </p:cNvPr>
          <p:cNvGrpSpPr/>
          <p:nvPr/>
        </p:nvGrpSpPr>
        <p:grpSpPr>
          <a:xfrm>
            <a:off x="7375015" y="1429278"/>
            <a:ext cx="399298" cy="399298"/>
            <a:chOff x="-1951579" y="4082887"/>
            <a:chExt cx="399298" cy="399298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2D8B41A5-4C4B-26C4-B87B-3CA97E991ECF}"/>
                </a:ext>
              </a:extLst>
            </p:cNvPr>
            <p:cNvSpPr/>
            <p:nvPr/>
          </p:nvSpPr>
          <p:spPr>
            <a:xfrm>
              <a:off x="-1951579" y="4082887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9" name="Graphique 68" descr="Aimant">
              <a:extLst>
                <a:ext uri="{FF2B5EF4-FFF2-40B4-BE49-F238E27FC236}">
                  <a16:creationId xmlns:a16="http://schemas.microsoft.com/office/drawing/2014/main" id="{A3DEF057-1582-5CEF-755B-9509BB89A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908025" y="4128365"/>
              <a:ext cx="308342" cy="308342"/>
            </a:xfrm>
            <a:prstGeom prst="rect">
              <a:avLst/>
            </a:prstGeom>
          </p:spPr>
        </p:pic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2B5B0895-C4AA-FA67-EA06-24401CC61BD1}"/>
              </a:ext>
            </a:extLst>
          </p:cNvPr>
          <p:cNvGrpSpPr/>
          <p:nvPr/>
        </p:nvGrpSpPr>
        <p:grpSpPr>
          <a:xfrm>
            <a:off x="7721872" y="6061232"/>
            <a:ext cx="327771" cy="327771"/>
            <a:chOff x="-1951579" y="4082887"/>
            <a:chExt cx="399298" cy="399298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B32B896B-9A86-F244-37B5-9550BD0AF98B}"/>
                </a:ext>
              </a:extLst>
            </p:cNvPr>
            <p:cNvSpPr/>
            <p:nvPr/>
          </p:nvSpPr>
          <p:spPr>
            <a:xfrm>
              <a:off x="-1951579" y="4082887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2" name="Graphique 71" descr="Aimant">
              <a:extLst>
                <a:ext uri="{FF2B5EF4-FFF2-40B4-BE49-F238E27FC236}">
                  <a16:creationId xmlns:a16="http://schemas.microsoft.com/office/drawing/2014/main" id="{B7A97F5B-9464-55EA-A9EE-66537BD5E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908025" y="4128365"/>
              <a:ext cx="308342" cy="308342"/>
            </a:xfrm>
            <a:prstGeom prst="rect">
              <a:avLst/>
            </a:prstGeom>
          </p:spPr>
        </p:pic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0579A62A-E425-3B97-3EAB-FA912A9DA9FA}"/>
              </a:ext>
            </a:extLst>
          </p:cNvPr>
          <p:cNvGrpSpPr/>
          <p:nvPr/>
        </p:nvGrpSpPr>
        <p:grpSpPr>
          <a:xfrm>
            <a:off x="7696314" y="870888"/>
            <a:ext cx="399298" cy="399298"/>
            <a:chOff x="-1951579" y="864084"/>
            <a:chExt cx="399298" cy="399298"/>
          </a:xfrm>
        </p:grpSpPr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37625871-1E66-9A4B-61A4-5D6FE2623DE2}"/>
                </a:ext>
              </a:extLst>
            </p:cNvPr>
            <p:cNvSpPr/>
            <p:nvPr/>
          </p:nvSpPr>
          <p:spPr>
            <a:xfrm>
              <a:off x="-1951579" y="864084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5" name="Graphique 74" descr="Ville">
              <a:extLst>
                <a:ext uri="{FF2B5EF4-FFF2-40B4-BE49-F238E27FC236}">
                  <a16:creationId xmlns:a16="http://schemas.microsoft.com/office/drawing/2014/main" id="{AAF4D832-9052-8BB8-ECD3-C4E441E90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1908025" y="895342"/>
              <a:ext cx="308342" cy="308342"/>
            </a:xfrm>
            <a:prstGeom prst="rect">
              <a:avLst/>
            </a:prstGeom>
          </p:spPr>
        </p:pic>
      </p:grp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04FC884D-CF65-9FAB-539F-7C56C1624327}"/>
              </a:ext>
            </a:extLst>
          </p:cNvPr>
          <p:cNvCxnSpPr>
            <a:stCxn id="36" idx="4"/>
          </p:cNvCxnSpPr>
          <p:nvPr/>
        </p:nvCxnSpPr>
        <p:spPr>
          <a:xfrm>
            <a:off x="6615974" y="2050184"/>
            <a:ext cx="3901" cy="1890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6ED016EF-588D-9750-F4C4-BA124AEEED1E}"/>
              </a:ext>
            </a:extLst>
          </p:cNvPr>
          <p:cNvCxnSpPr/>
          <p:nvPr/>
        </p:nvCxnSpPr>
        <p:spPr>
          <a:xfrm>
            <a:off x="7573895" y="1818724"/>
            <a:ext cx="3901" cy="1890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630D69AE-18C6-E456-64EE-DC1CBF68C0A4}"/>
              </a:ext>
            </a:extLst>
          </p:cNvPr>
          <p:cNvCxnSpPr>
            <a:cxnSpLocks/>
          </p:cNvCxnSpPr>
          <p:nvPr/>
        </p:nvCxnSpPr>
        <p:spPr>
          <a:xfrm>
            <a:off x="7895963" y="1270186"/>
            <a:ext cx="0" cy="12912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C0472DF1-FE17-658D-8F90-B06593495635}"/>
              </a:ext>
            </a:extLst>
          </p:cNvPr>
          <p:cNvGrpSpPr/>
          <p:nvPr/>
        </p:nvGrpSpPr>
        <p:grpSpPr>
          <a:xfrm>
            <a:off x="3766281" y="6061232"/>
            <a:ext cx="327771" cy="327771"/>
            <a:chOff x="-1951579" y="4542716"/>
            <a:chExt cx="399298" cy="399298"/>
          </a:xfrm>
        </p:grpSpPr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54683147-3A4F-DF75-7893-FC6488911B12}"/>
                </a:ext>
              </a:extLst>
            </p:cNvPr>
            <p:cNvSpPr/>
            <p:nvPr/>
          </p:nvSpPr>
          <p:spPr>
            <a:xfrm>
              <a:off x="-1951579" y="4542716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3" name="Graphique 82" descr="Randonnée">
              <a:extLst>
                <a:ext uri="{FF2B5EF4-FFF2-40B4-BE49-F238E27FC236}">
                  <a16:creationId xmlns:a16="http://schemas.microsoft.com/office/drawing/2014/main" id="{D758A11C-E503-EF93-A0A9-A384BD02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908025" y="4583093"/>
              <a:ext cx="308342" cy="308342"/>
            </a:xfrm>
            <a:prstGeom prst="rect">
              <a:avLst/>
            </a:prstGeom>
          </p:spPr>
        </p:pic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B2A66A82-BD41-587A-6918-CB6E53C9B2C3}"/>
              </a:ext>
            </a:extLst>
          </p:cNvPr>
          <p:cNvGrpSpPr/>
          <p:nvPr/>
        </p:nvGrpSpPr>
        <p:grpSpPr>
          <a:xfrm>
            <a:off x="5833249" y="6061232"/>
            <a:ext cx="327771" cy="327771"/>
            <a:chOff x="-1951579" y="3623058"/>
            <a:chExt cx="399298" cy="399298"/>
          </a:xfrm>
        </p:grpSpPr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1A21DA10-8875-53B0-F65B-1C84DF9122D9}"/>
                </a:ext>
              </a:extLst>
            </p:cNvPr>
            <p:cNvSpPr/>
            <p:nvPr/>
          </p:nvSpPr>
          <p:spPr>
            <a:xfrm>
              <a:off x="-1951579" y="3623058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6" name="Graphique 85" descr="Télescope">
              <a:extLst>
                <a:ext uri="{FF2B5EF4-FFF2-40B4-BE49-F238E27FC236}">
                  <a16:creationId xmlns:a16="http://schemas.microsoft.com/office/drawing/2014/main" id="{12DFA814-05FC-C77B-F0AA-12F2426A9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908025" y="3668536"/>
              <a:ext cx="308342" cy="308342"/>
            </a:xfrm>
            <a:prstGeom prst="rect">
              <a:avLst/>
            </a:prstGeom>
          </p:spPr>
        </p:pic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71D3C04D-8C6F-07AF-4933-23FBB0CC1515}"/>
              </a:ext>
            </a:extLst>
          </p:cNvPr>
          <p:cNvGrpSpPr/>
          <p:nvPr/>
        </p:nvGrpSpPr>
        <p:grpSpPr>
          <a:xfrm>
            <a:off x="5833249" y="6438007"/>
            <a:ext cx="327771" cy="327771"/>
            <a:chOff x="-1951579" y="864084"/>
            <a:chExt cx="399298" cy="399298"/>
          </a:xfrm>
        </p:grpSpPr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B4981881-95CA-4F61-A811-26B8986B6BA3}"/>
                </a:ext>
              </a:extLst>
            </p:cNvPr>
            <p:cNvSpPr/>
            <p:nvPr/>
          </p:nvSpPr>
          <p:spPr>
            <a:xfrm>
              <a:off x="-1951579" y="864084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9" name="Graphique 88" descr="Ville">
              <a:extLst>
                <a:ext uri="{FF2B5EF4-FFF2-40B4-BE49-F238E27FC236}">
                  <a16:creationId xmlns:a16="http://schemas.microsoft.com/office/drawing/2014/main" id="{6DFF2334-3A09-C314-1B2A-D42ED8F78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1908025" y="895342"/>
              <a:ext cx="308342" cy="308342"/>
            </a:xfrm>
            <a:prstGeom prst="rect">
              <a:avLst/>
            </a:prstGeom>
          </p:spPr>
        </p:pic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FD8DCCEB-84D3-48EB-F4E4-DFCB764836FD}"/>
              </a:ext>
            </a:extLst>
          </p:cNvPr>
          <p:cNvGrpSpPr/>
          <p:nvPr/>
        </p:nvGrpSpPr>
        <p:grpSpPr>
          <a:xfrm>
            <a:off x="5244311" y="1427363"/>
            <a:ext cx="399298" cy="399298"/>
            <a:chOff x="-1951579" y="3163229"/>
            <a:chExt cx="399298" cy="399298"/>
          </a:xfrm>
        </p:grpSpPr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6E0612BE-F851-D932-AFB3-EA8C5F304DD0}"/>
                </a:ext>
              </a:extLst>
            </p:cNvPr>
            <p:cNvSpPr/>
            <p:nvPr/>
          </p:nvSpPr>
          <p:spPr>
            <a:xfrm>
              <a:off x="-1951579" y="3163229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2" name="Graphique 91" descr="Chargement">
              <a:extLst>
                <a:ext uri="{FF2B5EF4-FFF2-40B4-BE49-F238E27FC236}">
                  <a16:creationId xmlns:a16="http://schemas.microsoft.com/office/drawing/2014/main" id="{1989AD68-D090-DF2A-EFC5-53A2169E6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908025" y="3225976"/>
              <a:ext cx="308342" cy="308342"/>
            </a:xfrm>
            <a:prstGeom prst="rect">
              <a:avLst/>
            </a:prstGeom>
          </p:spPr>
        </p:pic>
      </p:grp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EA59548B-DA0E-FC2A-2246-29F6B9054403}"/>
              </a:ext>
            </a:extLst>
          </p:cNvPr>
          <p:cNvCxnSpPr>
            <a:cxnSpLocks/>
            <a:stCxn id="91" idx="4"/>
          </p:cNvCxnSpPr>
          <p:nvPr/>
        </p:nvCxnSpPr>
        <p:spPr>
          <a:xfrm flipH="1">
            <a:off x="5437918" y="1826661"/>
            <a:ext cx="6042" cy="14485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ZoneTexte 94">
            <a:extLst>
              <a:ext uri="{FF2B5EF4-FFF2-40B4-BE49-F238E27FC236}">
                <a16:creationId xmlns:a16="http://schemas.microsoft.com/office/drawing/2014/main" id="{C030A114-B6D5-6076-4154-C3BBD5059B03}"/>
              </a:ext>
            </a:extLst>
          </p:cNvPr>
          <p:cNvSpPr txBox="1"/>
          <p:nvPr/>
        </p:nvSpPr>
        <p:spPr>
          <a:xfrm>
            <a:off x="4107507" y="6016217"/>
            <a:ext cx="1569397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1400" dirty="0"/>
              <a:t>Promenade haute</a:t>
            </a:r>
          </a:p>
          <a:p>
            <a:pPr algn="l">
              <a:lnSpc>
                <a:spcPct val="150000"/>
              </a:lnSpc>
            </a:pPr>
            <a:r>
              <a:rPr lang="fr-FR" sz="1400" dirty="0"/>
              <a:t>Perspective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48C82418-6C90-3423-8DBA-8CBBEB64AAFA}"/>
              </a:ext>
            </a:extLst>
          </p:cNvPr>
          <p:cNvSpPr txBox="1"/>
          <p:nvPr/>
        </p:nvSpPr>
        <p:spPr>
          <a:xfrm>
            <a:off x="6141356" y="6016217"/>
            <a:ext cx="2205571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1400" dirty="0"/>
              <a:t>Point de vue</a:t>
            </a:r>
          </a:p>
          <a:p>
            <a:pPr algn="l">
              <a:lnSpc>
                <a:spcPct val="150000"/>
              </a:lnSpc>
            </a:pPr>
            <a:r>
              <a:rPr lang="fr-FR" sz="1400" dirty="0"/>
              <a:t>Accroche contexte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CB1311DC-14A5-1327-9D54-74329038D619}"/>
              </a:ext>
            </a:extLst>
          </p:cNvPr>
          <p:cNvSpPr txBox="1"/>
          <p:nvPr/>
        </p:nvSpPr>
        <p:spPr>
          <a:xfrm>
            <a:off x="8048210" y="6016217"/>
            <a:ext cx="2205571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1400" dirty="0"/>
              <a:t>Programme attracteur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-34843" y="-41347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Titre 1"/>
          <p:cNvSpPr txBox="1">
            <a:spLocks/>
          </p:cNvSpPr>
          <p:nvPr/>
        </p:nvSpPr>
        <p:spPr>
          <a:xfrm>
            <a:off x="-9809" y="38368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02</a:t>
            </a:r>
          </a:p>
        </p:txBody>
      </p:sp>
      <p:sp>
        <p:nvSpPr>
          <p:cNvPr id="55" name="Rectangle 1"/>
          <p:cNvSpPr>
            <a:spLocks noChangeArrowheads="1"/>
          </p:cNvSpPr>
          <p:nvPr/>
        </p:nvSpPr>
        <p:spPr bwMode="auto">
          <a:xfrm>
            <a:off x="808894" y="-21272"/>
            <a:ext cx="11383106" cy="6461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just"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 Secteur Vieux Saint-Ouen – Focus Quai de Seine</a:t>
            </a:r>
          </a:p>
        </p:txBody>
      </p:sp>
    </p:spTree>
    <p:extLst>
      <p:ext uri="{BB962C8B-B14F-4D97-AF65-F5344CB8AC3E}">
        <p14:creationId xmlns:p14="http://schemas.microsoft.com/office/powerpoint/2010/main" val="57240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9FE8D06E-46A9-BC6C-C030-C151CB490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50441" r="36841" b="15792"/>
          <a:stretch/>
        </p:blipFill>
        <p:spPr>
          <a:xfrm>
            <a:off x="4379088" y="26859"/>
            <a:ext cx="7812911" cy="6798432"/>
          </a:xfrm>
          <a:prstGeom prst="rect">
            <a:avLst/>
          </a:prstGeom>
        </p:spPr>
      </p:pic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C58C9A31-16B7-D3F1-27F7-C3C0A12A84C7}"/>
              </a:ext>
            </a:extLst>
          </p:cNvPr>
          <p:cNvSpPr/>
          <p:nvPr/>
        </p:nvSpPr>
        <p:spPr>
          <a:xfrm>
            <a:off x="6129338" y="2143125"/>
            <a:ext cx="3133725" cy="2890838"/>
          </a:xfrm>
          <a:custGeom>
            <a:avLst/>
            <a:gdLst>
              <a:gd name="connsiteX0" fmla="*/ 0 w 3133725"/>
              <a:gd name="connsiteY0" fmla="*/ 142875 h 2890838"/>
              <a:gd name="connsiteX1" fmla="*/ 195262 w 3133725"/>
              <a:gd name="connsiteY1" fmla="*/ 0 h 2890838"/>
              <a:gd name="connsiteX2" fmla="*/ 1404937 w 3133725"/>
              <a:gd name="connsiteY2" fmla="*/ 1528763 h 2890838"/>
              <a:gd name="connsiteX3" fmla="*/ 1990725 w 3133725"/>
              <a:gd name="connsiteY3" fmla="*/ 2043113 h 2890838"/>
              <a:gd name="connsiteX4" fmla="*/ 3133725 w 3133725"/>
              <a:gd name="connsiteY4" fmla="*/ 2767013 h 2890838"/>
              <a:gd name="connsiteX5" fmla="*/ 3057525 w 3133725"/>
              <a:gd name="connsiteY5" fmla="*/ 2890838 h 2890838"/>
              <a:gd name="connsiteX6" fmla="*/ 1866900 w 3133725"/>
              <a:gd name="connsiteY6" fmla="*/ 2119313 h 2890838"/>
              <a:gd name="connsiteX7" fmla="*/ 1295400 w 3133725"/>
              <a:gd name="connsiteY7" fmla="*/ 1619250 h 2890838"/>
              <a:gd name="connsiteX8" fmla="*/ 123825 w 3133725"/>
              <a:gd name="connsiteY8" fmla="*/ 185738 h 2890838"/>
              <a:gd name="connsiteX9" fmla="*/ 0 w 3133725"/>
              <a:gd name="connsiteY9" fmla="*/ 142875 h 289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33725" h="2890838">
                <a:moveTo>
                  <a:pt x="0" y="142875"/>
                </a:moveTo>
                <a:lnTo>
                  <a:pt x="195262" y="0"/>
                </a:lnTo>
                <a:lnTo>
                  <a:pt x="1404937" y="1528763"/>
                </a:lnTo>
                <a:lnTo>
                  <a:pt x="1990725" y="2043113"/>
                </a:lnTo>
                <a:lnTo>
                  <a:pt x="3133725" y="2767013"/>
                </a:lnTo>
                <a:lnTo>
                  <a:pt x="3057525" y="2890838"/>
                </a:lnTo>
                <a:lnTo>
                  <a:pt x="1866900" y="2119313"/>
                </a:lnTo>
                <a:lnTo>
                  <a:pt x="1295400" y="1619250"/>
                </a:lnTo>
                <a:lnTo>
                  <a:pt x="123825" y="185738"/>
                </a:lnTo>
                <a:lnTo>
                  <a:pt x="0" y="142875"/>
                </a:lnTo>
                <a:close/>
              </a:path>
            </a:pathLst>
          </a:custGeom>
          <a:solidFill>
            <a:srgbClr val="F7F8B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B79A122D-57FB-BDBC-8CAB-7785E3697A3B}"/>
              </a:ext>
            </a:extLst>
          </p:cNvPr>
          <p:cNvSpPr/>
          <p:nvPr/>
        </p:nvSpPr>
        <p:spPr>
          <a:xfrm rot="3579884">
            <a:off x="6577560" y="1641229"/>
            <a:ext cx="3108066" cy="2546529"/>
          </a:xfrm>
          <a:custGeom>
            <a:avLst/>
            <a:gdLst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171700 w 3695700"/>
              <a:gd name="connsiteY5" fmla="*/ 1695450 h 4981575"/>
              <a:gd name="connsiteX6" fmla="*/ 2085975 w 3695700"/>
              <a:gd name="connsiteY6" fmla="*/ 1752600 h 4981575"/>
              <a:gd name="connsiteX7" fmla="*/ 1790700 w 3695700"/>
              <a:gd name="connsiteY7" fmla="*/ 1866900 h 4981575"/>
              <a:gd name="connsiteX8" fmla="*/ 1524000 w 3695700"/>
              <a:gd name="connsiteY8" fmla="*/ 1990725 h 4981575"/>
              <a:gd name="connsiteX9" fmla="*/ 1285875 w 3695700"/>
              <a:gd name="connsiteY9" fmla="*/ 2152650 h 4981575"/>
              <a:gd name="connsiteX10" fmla="*/ 1162050 w 3695700"/>
              <a:gd name="connsiteY10" fmla="*/ 2990850 h 4981575"/>
              <a:gd name="connsiteX11" fmla="*/ 942975 w 3695700"/>
              <a:gd name="connsiteY11" fmla="*/ 3343275 h 4981575"/>
              <a:gd name="connsiteX12" fmla="*/ 714375 w 3695700"/>
              <a:gd name="connsiteY12" fmla="*/ 3581400 h 4981575"/>
              <a:gd name="connsiteX13" fmla="*/ 457200 w 3695700"/>
              <a:gd name="connsiteY13" fmla="*/ 4000500 h 4981575"/>
              <a:gd name="connsiteX14" fmla="*/ 0 w 3695700"/>
              <a:gd name="connsiteY14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171700 w 3695700"/>
              <a:gd name="connsiteY5" fmla="*/ 1695450 h 4981575"/>
              <a:gd name="connsiteX6" fmla="*/ 2085975 w 3695700"/>
              <a:gd name="connsiteY6" fmla="*/ 1752600 h 4981575"/>
              <a:gd name="connsiteX7" fmla="*/ 1790700 w 3695700"/>
              <a:gd name="connsiteY7" fmla="*/ 1866900 h 4981575"/>
              <a:gd name="connsiteX8" fmla="*/ 1524000 w 3695700"/>
              <a:gd name="connsiteY8" fmla="*/ 1990725 h 4981575"/>
              <a:gd name="connsiteX9" fmla="*/ 1266825 w 3695700"/>
              <a:gd name="connsiteY9" fmla="*/ 2305050 h 4981575"/>
              <a:gd name="connsiteX10" fmla="*/ 1162050 w 3695700"/>
              <a:gd name="connsiteY10" fmla="*/ 2990850 h 4981575"/>
              <a:gd name="connsiteX11" fmla="*/ 942975 w 3695700"/>
              <a:gd name="connsiteY11" fmla="*/ 3343275 h 4981575"/>
              <a:gd name="connsiteX12" fmla="*/ 714375 w 3695700"/>
              <a:gd name="connsiteY12" fmla="*/ 3581400 h 4981575"/>
              <a:gd name="connsiteX13" fmla="*/ 457200 w 3695700"/>
              <a:gd name="connsiteY13" fmla="*/ 4000500 h 4981575"/>
              <a:gd name="connsiteX14" fmla="*/ 0 w 3695700"/>
              <a:gd name="connsiteY14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171700 w 3695700"/>
              <a:gd name="connsiteY5" fmla="*/ 1695450 h 4981575"/>
              <a:gd name="connsiteX6" fmla="*/ 2085975 w 3695700"/>
              <a:gd name="connsiteY6" fmla="*/ 1752600 h 4981575"/>
              <a:gd name="connsiteX7" fmla="*/ 1790700 w 3695700"/>
              <a:gd name="connsiteY7" fmla="*/ 1866900 h 4981575"/>
              <a:gd name="connsiteX8" fmla="*/ 1524000 w 3695700"/>
              <a:gd name="connsiteY8" fmla="*/ 1990725 h 4981575"/>
              <a:gd name="connsiteX9" fmla="*/ 1266825 w 3695700"/>
              <a:gd name="connsiteY9" fmla="*/ 2305050 h 4981575"/>
              <a:gd name="connsiteX10" fmla="*/ 1162050 w 3695700"/>
              <a:gd name="connsiteY10" fmla="*/ 2990850 h 4981575"/>
              <a:gd name="connsiteX11" fmla="*/ 942975 w 3695700"/>
              <a:gd name="connsiteY11" fmla="*/ 3343275 h 4981575"/>
              <a:gd name="connsiteX12" fmla="*/ 714375 w 3695700"/>
              <a:gd name="connsiteY12" fmla="*/ 3581400 h 4981575"/>
              <a:gd name="connsiteX13" fmla="*/ 457200 w 3695700"/>
              <a:gd name="connsiteY13" fmla="*/ 4000500 h 4981575"/>
              <a:gd name="connsiteX14" fmla="*/ 0 w 3695700"/>
              <a:gd name="connsiteY14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171700 w 3695700"/>
              <a:gd name="connsiteY5" fmla="*/ 1695450 h 4981575"/>
              <a:gd name="connsiteX6" fmla="*/ 2085975 w 3695700"/>
              <a:gd name="connsiteY6" fmla="*/ 1752600 h 4981575"/>
              <a:gd name="connsiteX7" fmla="*/ 1790700 w 3695700"/>
              <a:gd name="connsiteY7" fmla="*/ 1866900 h 4981575"/>
              <a:gd name="connsiteX8" fmla="*/ 1524000 w 3695700"/>
              <a:gd name="connsiteY8" fmla="*/ 1990725 h 4981575"/>
              <a:gd name="connsiteX9" fmla="*/ 1279525 w 3695700"/>
              <a:gd name="connsiteY9" fmla="*/ 2336800 h 4981575"/>
              <a:gd name="connsiteX10" fmla="*/ 1162050 w 3695700"/>
              <a:gd name="connsiteY10" fmla="*/ 2990850 h 4981575"/>
              <a:gd name="connsiteX11" fmla="*/ 942975 w 3695700"/>
              <a:gd name="connsiteY11" fmla="*/ 3343275 h 4981575"/>
              <a:gd name="connsiteX12" fmla="*/ 714375 w 3695700"/>
              <a:gd name="connsiteY12" fmla="*/ 3581400 h 4981575"/>
              <a:gd name="connsiteX13" fmla="*/ 457200 w 3695700"/>
              <a:gd name="connsiteY13" fmla="*/ 4000500 h 4981575"/>
              <a:gd name="connsiteX14" fmla="*/ 0 w 3695700"/>
              <a:gd name="connsiteY14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171700 w 3695700"/>
              <a:gd name="connsiteY5" fmla="*/ 1695450 h 4981575"/>
              <a:gd name="connsiteX6" fmla="*/ 2085975 w 3695700"/>
              <a:gd name="connsiteY6" fmla="*/ 1752600 h 4981575"/>
              <a:gd name="connsiteX7" fmla="*/ 1790700 w 3695700"/>
              <a:gd name="connsiteY7" fmla="*/ 1866900 h 4981575"/>
              <a:gd name="connsiteX8" fmla="*/ 1524000 w 3695700"/>
              <a:gd name="connsiteY8" fmla="*/ 1990725 h 4981575"/>
              <a:gd name="connsiteX9" fmla="*/ 1279525 w 3695700"/>
              <a:gd name="connsiteY9" fmla="*/ 2336800 h 4981575"/>
              <a:gd name="connsiteX10" fmla="*/ 1162050 w 3695700"/>
              <a:gd name="connsiteY10" fmla="*/ 2990850 h 4981575"/>
              <a:gd name="connsiteX11" fmla="*/ 942975 w 3695700"/>
              <a:gd name="connsiteY11" fmla="*/ 3343275 h 4981575"/>
              <a:gd name="connsiteX12" fmla="*/ 714375 w 3695700"/>
              <a:gd name="connsiteY12" fmla="*/ 3581400 h 4981575"/>
              <a:gd name="connsiteX13" fmla="*/ 457200 w 3695700"/>
              <a:gd name="connsiteY13" fmla="*/ 4000500 h 4981575"/>
              <a:gd name="connsiteX14" fmla="*/ 0 w 3695700"/>
              <a:gd name="connsiteY14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171700 w 3695700"/>
              <a:gd name="connsiteY5" fmla="*/ 1695450 h 4981575"/>
              <a:gd name="connsiteX6" fmla="*/ 2085975 w 3695700"/>
              <a:gd name="connsiteY6" fmla="*/ 1752600 h 4981575"/>
              <a:gd name="connsiteX7" fmla="*/ 1790700 w 3695700"/>
              <a:gd name="connsiteY7" fmla="*/ 1866900 h 4981575"/>
              <a:gd name="connsiteX8" fmla="*/ 1524000 w 3695700"/>
              <a:gd name="connsiteY8" fmla="*/ 1990725 h 4981575"/>
              <a:gd name="connsiteX9" fmla="*/ 1279525 w 3695700"/>
              <a:gd name="connsiteY9" fmla="*/ 2336800 h 4981575"/>
              <a:gd name="connsiteX10" fmla="*/ 1162050 w 3695700"/>
              <a:gd name="connsiteY10" fmla="*/ 2990850 h 4981575"/>
              <a:gd name="connsiteX11" fmla="*/ 949325 w 3695700"/>
              <a:gd name="connsiteY11" fmla="*/ 3375025 h 4981575"/>
              <a:gd name="connsiteX12" fmla="*/ 714375 w 3695700"/>
              <a:gd name="connsiteY12" fmla="*/ 3581400 h 4981575"/>
              <a:gd name="connsiteX13" fmla="*/ 457200 w 3695700"/>
              <a:gd name="connsiteY13" fmla="*/ 4000500 h 4981575"/>
              <a:gd name="connsiteX14" fmla="*/ 0 w 3695700"/>
              <a:gd name="connsiteY14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171700 w 3695700"/>
              <a:gd name="connsiteY5" fmla="*/ 1695450 h 4981575"/>
              <a:gd name="connsiteX6" fmla="*/ 2085975 w 3695700"/>
              <a:gd name="connsiteY6" fmla="*/ 1752600 h 4981575"/>
              <a:gd name="connsiteX7" fmla="*/ 1790700 w 3695700"/>
              <a:gd name="connsiteY7" fmla="*/ 1866900 h 4981575"/>
              <a:gd name="connsiteX8" fmla="*/ 1524000 w 3695700"/>
              <a:gd name="connsiteY8" fmla="*/ 1990725 h 4981575"/>
              <a:gd name="connsiteX9" fmla="*/ 1279525 w 3695700"/>
              <a:gd name="connsiteY9" fmla="*/ 2336800 h 4981575"/>
              <a:gd name="connsiteX10" fmla="*/ 1162050 w 3695700"/>
              <a:gd name="connsiteY10" fmla="*/ 2990850 h 4981575"/>
              <a:gd name="connsiteX11" fmla="*/ 949325 w 3695700"/>
              <a:gd name="connsiteY11" fmla="*/ 3375025 h 4981575"/>
              <a:gd name="connsiteX12" fmla="*/ 714375 w 3695700"/>
              <a:gd name="connsiteY12" fmla="*/ 3581400 h 4981575"/>
              <a:gd name="connsiteX13" fmla="*/ 457200 w 3695700"/>
              <a:gd name="connsiteY13" fmla="*/ 4000500 h 4981575"/>
              <a:gd name="connsiteX14" fmla="*/ 0 w 3695700"/>
              <a:gd name="connsiteY14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171700 w 3695700"/>
              <a:gd name="connsiteY5" fmla="*/ 1695450 h 4981575"/>
              <a:gd name="connsiteX6" fmla="*/ 2085975 w 3695700"/>
              <a:gd name="connsiteY6" fmla="*/ 1752600 h 4981575"/>
              <a:gd name="connsiteX7" fmla="*/ 1790700 w 3695700"/>
              <a:gd name="connsiteY7" fmla="*/ 1866900 h 4981575"/>
              <a:gd name="connsiteX8" fmla="*/ 1524000 w 3695700"/>
              <a:gd name="connsiteY8" fmla="*/ 1990725 h 4981575"/>
              <a:gd name="connsiteX9" fmla="*/ 1279525 w 3695700"/>
              <a:gd name="connsiteY9" fmla="*/ 2336800 h 4981575"/>
              <a:gd name="connsiteX10" fmla="*/ 1162050 w 3695700"/>
              <a:gd name="connsiteY10" fmla="*/ 2990850 h 4981575"/>
              <a:gd name="connsiteX11" fmla="*/ 949325 w 3695700"/>
              <a:gd name="connsiteY11" fmla="*/ 3375025 h 4981575"/>
              <a:gd name="connsiteX12" fmla="*/ 714375 w 3695700"/>
              <a:gd name="connsiteY12" fmla="*/ 3581400 h 4981575"/>
              <a:gd name="connsiteX13" fmla="*/ 457200 w 3695700"/>
              <a:gd name="connsiteY13" fmla="*/ 4000500 h 4981575"/>
              <a:gd name="connsiteX14" fmla="*/ 0 w 3695700"/>
              <a:gd name="connsiteY14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171700 w 3695700"/>
              <a:gd name="connsiteY5" fmla="*/ 1695450 h 4981575"/>
              <a:gd name="connsiteX6" fmla="*/ 2085975 w 3695700"/>
              <a:gd name="connsiteY6" fmla="*/ 1752600 h 4981575"/>
              <a:gd name="connsiteX7" fmla="*/ 1790700 w 3695700"/>
              <a:gd name="connsiteY7" fmla="*/ 1866900 h 4981575"/>
              <a:gd name="connsiteX8" fmla="*/ 1524000 w 3695700"/>
              <a:gd name="connsiteY8" fmla="*/ 1990725 h 4981575"/>
              <a:gd name="connsiteX9" fmla="*/ 1279525 w 3695700"/>
              <a:gd name="connsiteY9" fmla="*/ 2336800 h 4981575"/>
              <a:gd name="connsiteX10" fmla="*/ 1162050 w 3695700"/>
              <a:gd name="connsiteY10" fmla="*/ 2990850 h 4981575"/>
              <a:gd name="connsiteX11" fmla="*/ 949325 w 3695700"/>
              <a:gd name="connsiteY11" fmla="*/ 3375025 h 4981575"/>
              <a:gd name="connsiteX12" fmla="*/ 714375 w 3695700"/>
              <a:gd name="connsiteY12" fmla="*/ 3581400 h 4981575"/>
              <a:gd name="connsiteX13" fmla="*/ 457200 w 3695700"/>
              <a:gd name="connsiteY13" fmla="*/ 4000500 h 4981575"/>
              <a:gd name="connsiteX14" fmla="*/ 0 w 3695700"/>
              <a:gd name="connsiteY14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085975 w 3695700"/>
              <a:gd name="connsiteY5" fmla="*/ 1752600 h 4981575"/>
              <a:gd name="connsiteX6" fmla="*/ 1790700 w 3695700"/>
              <a:gd name="connsiteY6" fmla="*/ 1866900 h 4981575"/>
              <a:gd name="connsiteX7" fmla="*/ 1524000 w 3695700"/>
              <a:gd name="connsiteY7" fmla="*/ 1990725 h 4981575"/>
              <a:gd name="connsiteX8" fmla="*/ 1279525 w 3695700"/>
              <a:gd name="connsiteY8" fmla="*/ 2336800 h 4981575"/>
              <a:gd name="connsiteX9" fmla="*/ 1162050 w 3695700"/>
              <a:gd name="connsiteY9" fmla="*/ 2990850 h 4981575"/>
              <a:gd name="connsiteX10" fmla="*/ 949325 w 3695700"/>
              <a:gd name="connsiteY10" fmla="*/ 3375025 h 4981575"/>
              <a:gd name="connsiteX11" fmla="*/ 714375 w 3695700"/>
              <a:gd name="connsiteY11" fmla="*/ 3581400 h 4981575"/>
              <a:gd name="connsiteX12" fmla="*/ 457200 w 3695700"/>
              <a:gd name="connsiteY12" fmla="*/ 4000500 h 4981575"/>
              <a:gd name="connsiteX13" fmla="*/ 0 w 3695700"/>
              <a:gd name="connsiteY13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200275 w 3695700"/>
              <a:gd name="connsiteY5" fmla="*/ 1720850 h 4981575"/>
              <a:gd name="connsiteX6" fmla="*/ 1790700 w 3695700"/>
              <a:gd name="connsiteY6" fmla="*/ 1866900 h 4981575"/>
              <a:gd name="connsiteX7" fmla="*/ 1524000 w 3695700"/>
              <a:gd name="connsiteY7" fmla="*/ 1990725 h 4981575"/>
              <a:gd name="connsiteX8" fmla="*/ 1279525 w 3695700"/>
              <a:gd name="connsiteY8" fmla="*/ 2336800 h 4981575"/>
              <a:gd name="connsiteX9" fmla="*/ 1162050 w 3695700"/>
              <a:gd name="connsiteY9" fmla="*/ 2990850 h 4981575"/>
              <a:gd name="connsiteX10" fmla="*/ 949325 w 3695700"/>
              <a:gd name="connsiteY10" fmla="*/ 3375025 h 4981575"/>
              <a:gd name="connsiteX11" fmla="*/ 714375 w 3695700"/>
              <a:gd name="connsiteY11" fmla="*/ 3581400 h 4981575"/>
              <a:gd name="connsiteX12" fmla="*/ 457200 w 3695700"/>
              <a:gd name="connsiteY12" fmla="*/ 4000500 h 4981575"/>
              <a:gd name="connsiteX13" fmla="*/ 0 w 3695700"/>
              <a:gd name="connsiteY13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200275 w 3695700"/>
              <a:gd name="connsiteY5" fmla="*/ 1720850 h 4981575"/>
              <a:gd name="connsiteX6" fmla="*/ 1790700 w 3695700"/>
              <a:gd name="connsiteY6" fmla="*/ 1866900 h 4981575"/>
              <a:gd name="connsiteX7" fmla="*/ 1524000 w 3695700"/>
              <a:gd name="connsiteY7" fmla="*/ 1990725 h 4981575"/>
              <a:gd name="connsiteX8" fmla="*/ 1279525 w 3695700"/>
              <a:gd name="connsiteY8" fmla="*/ 2336800 h 4981575"/>
              <a:gd name="connsiteX9" fmla="*/ 1162050 w 3695700"/>
              <a:gd name="connsiteY9" fmla="*/ 2990850 h 4981575"/>
              <a:gd name="connsiteX10" fmla="*/ 949325 w 3695700"/>
              <a:gd name="connsiteY10" fmla="*/ 3375025 h 4981575"/>
              <a:gd name="connsiteX11" fmla="*/ 714375 w 3695700"/>
              <a:gd name="connsiteY11" fmla="*/ 3581400 h 4981575"/>
              <a:gd name="connsiteX12" fmla="*/ 457200 w 3695700"/>
              <a:gd name="connsiteY12" fmla="*/ 4000500 h 4981575"/>
              <a:gd name="connsiteX13" fmla="*/ 0 w 3695700"/>
              <a:gd name="connsiteY13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187575 w 3695700"/>
              <a:gd name="connsiteY5" fmla="*/ 1689100 h 4981575"/>
              <a:gd name="connsiteX6" fmla="*/ 1790700 w 3695700"/>
              <a:gd name="connsiteY6" fmla="*/ 1866900 h 4981575"/>
              <a:gd name="connsiteX7" fmla="*/ 1524000 w 3695700"/>
              <a:gd name="connsiteY7" fmla="*/ 1990725 h 4981575"/>
              <a:gd name="connsiteX8" fmla="*/ 1279525 w 3695700"/>
              <a:gd name="connsiteY8" fmla="*/ 2336800 h 4981575"/>
              <a:gd name="connsiteX9" fmla="*/ 1162050 w 3695700"/>
              <a:gd name="connsiteY9" fmla="*/ 2990850 h 4981575"/>
              <a:gd name="connsiteX10" fmla="*/ 949325 w 3695700"/>
              <a:gd name="connsiteY10" fmla="*/ 3375025 h 4981575"/>
              <a:gd name="connsiteX11" fmla="*/ 714375 w 3695700"/>
              <a:gd name="connsiteY11" fmla="*/ 3581400 h 4981575"/>
              <a:gd name="connsiteX12" fmla="*/ 457200 w 3695700"/>
              <a:gd name="connsiteY12" fmla="*/ 4000500 h 4981575"/>
              <a:gd name="connsiteX13" fmla="*/ 0 w 3695700"/>
              <a:gd name="connsiteY13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187575 w 3695700"/>
              <a:gd name="connsiteY5" fmla="*/ 1689100 h 4981575"/>
              <a:gd name="connsiteX6" fmla="*/ 1790700 w 3695700"/>
              <a:gd name="connsiteY6" fmla="*/ 1866900 h 4981575"/>
              <a:gd name="connsiteX7" fmla="*/ 1524000 w 3695700"/>
              <a:gd name="connsiteY7" fmla="*/ 1990725 h 4981575"/>
              <a:gd name="connsiteX8" fmla="*/ 1279525 w 3695700"/>
              <a:gd name="connsiteY8" fmla="*/ 2336800 h 4981575"/>
              <a:gd name="connsiteX9" fmla="*/ 1162050 w 3695700"/>
              <a:gd name="connsiteY9" fmla="*/ 2990850 h 4981575"/>
              <a:gd name="connsiteX10" fmla="*/ 949325 w 3695700"/>
              <a:gd name="connsiteY10" fmla="*/ 3375025 h 4981575"/>
              <a:gd name="connsiteX11" fmla="*/ 714375 w 3695700"/>
              <a:gd name="connsiteY11" fmla="*/ 3581400 h 4981575"/>
              <a:gd name="connsiteX12" fmla="*/ 457200 w 3695700"/>
              <a:gd name="connsiteY12" fmla="*/ 4000500 h 4981575"/>
              <a:gd name="connsiteX13" fmla="*/ 0 w 3695700"/>
              <a:gd name="connsiteY13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447925 w 3695700"/>
              <a:gd name="connsiteY3" fmla="*/ 981075 h 4981575"/>
              <a:gd name="connsiteX4" fmla="*/ 2324100 w 3695700"/>
              <a:gd name="connsiteY4" fmla="*/ 1428750 h 4981575"/>
              <a:gd name="connsiteX5" fmla="*/ 2187575 w 3695700"/>
              <a:gd name="connsiteY5" fmla="*/ 1689100 h 4981575"/>
              <a:gd name="connsiteX6" fmla="*/ 1828800 w 3695700"/>
              <a:gd name="connsiteY6" fmla="*/ 1835150 h 4981575"/>
              <a:gd name="connsiteX7" fmla="*/ 1524000 w 3695700"/>
              <a:gd name="connsiteY7" fmla="*/ 1990725 h 4981575"/>
              <a:gd name="connsiteX8" fmla="*/ 1279525 w 3695700"/>
              <a:gd name="connsiteY8" fmla="*/ 2336800 h 4981575"/>
              <a:gd name="connsiteX9" fmla="*/ 1162050 w 3695700"/>
              <a:gd name="connsiteY9" fmla="*/ 2990850 h 4981575"/>
              <a:gd name="connsiteX10" fmla="*/ 949325 w 3695700"/>
              <a:gd name="connsiteY10" fmla="*/ 3375025 h 4981575"/>
              <a:gd name="connsiteX11" fmla="*/ 714375 w 3695700"/>
              <a:gd name="connsiteY11" fmla="*/ 3581400 h 4981575"/>
              <a:gd name="connsiteX12" fmla="*/ 457200 w 3695700"/>
              <a:gd name="connsiteY12" fmla="*/ 4000500 h 4981575"/>
              <a:gd name="connsiteX13" fmla="*/ 0 w 3695700"/>
              <a:gd name="connsiteY13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324100 w 3695700"/>
              <a:gd name="connsiteY3" fmla="*/ 1428750 h 4981575"/>
              <a:gd name="connsiteX4" fmla="*/ 2187575 w 3695700"/>
              <a:gd name="connsiteY4" fmla="*/ 1689100 h 4981575"/>
              <a:gd name="connsiteX5" fmla="*/ 1828800 w 3695700"/>
              <a:gd name="connsiteY5" fmla="*/ 1835150 h 4981575"/>
              <a:gd name="connsiteX6" fmla="*/ 1524000 w 3695700"/>
              <a:gd name="connsiteY6" fmla="*/ 1990725 h 4981575"/>
              <a:gd name="connsiteX7" fmla="*/ 1279525 w 3695700"/>
              <a:gd name="connsiteY7" fmla="*/ 2336800 h 4981575"/>
              <a:gd name="connsiteX8" fmla="*/ 1162050 w 3695700"/>
              <a:gd name="connsiteY8" fmla="*/ 2990850 h 4981575"/>
              <a:gd name="connsiteX9" fmla="*/ 949325 w 3695700"/>
              <a:gd name="connsiteY9" fmla="*/ 3375025 h 4981575"/>
              <a:gd name="connsiteX10" fmla="*/ 714375 w 3695700"/>
              <a:gd name="connsiteY10" fmla="*/ 3581400 h 4981575"/>
              <a:gd name="connsiteX11" fmla="*/ 457200 w 3695700"/>
              <a:gd name="connsiteY11" fmla="*/ 4000500 h 4981575"/>
              <a:gd name="connsiteX12" fmla="*/ 0 w 3695700"/>
              <a:gd name="connsiteY12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187575 w 3695700"/>
              <a:gd name="connsiteY3" fmla="*/ 1689100 h 4981575"/>
              <a:gd name="connsiteX4" fmla="*/ 1828800 w 3695700"/>
              <a:gd name="connsiteY4" fmla="*/ 1835150 h 4981575"/>
              <a:gd name="connsiteX5" fmla="*/ 1524000 w 3695700"/>
              <a:gd name="connsiteY5" fmla="*/ 1990725 h 4981575"/>
              <a:gd name="connsiteX6" fmla="*/ 1279525 w 3695700"/>
              <a:gd name="connsiteY6" fmla="*/ 2336800 h 4981575"/>
              <a:gd name="connsiteX7" fmla="*/ 1162050 w 3695700"/>
              <a:gd name="connsiteY7" fmla="*/ 2990850 h 4981575"/>
              <a:gd name="connsiteX8" fmla="*/ 949325 w 3695700"/>
              <a:gd name="connsiteY8" fmla="*/ 3375025 h 4981575"/>
              <a:gd name="connsiteX9" fmla="*/ 714375 w 3695700"/>
              <a:gd name="connsiteY9" fmla="*/ 3581400 h 4981575"/>
              <a:gd name="connsiteX10" fmla="*/ 457200 w 3695700"/>
              <a:gd name="connsiteY10" fmla="*/ 4000500 h 4981575"/>
              <a:gd name="connsiteX11" fmla="*/ 0 w 3695700"/>
              <a:gd name="connsiteY11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187575 w 3695700"/>
              <a:gd name="connsiteY3" fmla="*/ 1689100 h 4981575"/>
              <a:gd name="connsiteX4" fmla="*/ 1828800 w 3695700"/>
              <a:gd name="connsiteY4" fmla="*/ 1835150 h 4981575"/>
              <a:gd name="connsiteX5" fmla="*/ 1524000 w 3695700"/>
              <a:gd name="connsiteY5" fmla="*/ 1990725 h 4981575"/>
              <a:gd name="connsiteX6" fmla="*/ 1279525 w 3695700"/>
              <a:gd name="connsiteY6" fmla="*/ 2336800 h 4981575"/>
              <a:gd name="connsiteX7" fmla="*/ 1162050 w 3695700"/>
              <a:gd name="connsiteY7" fmla="*/ 2990850 h 4981575"/>
              <a:gd name="connsiteX8" fmla="*/ 949325 w 3695700"/>
              <a:gd name="connsiteY8" fmla="*/ 3375025 h 4981575"/>
              <a:gd name="connsiteX9" fmla="*/ 714375 w 3695700"/>
              <a:gd name="connsiteY9" fmla="*/ 3581400 h 4981575"/>
              <a:gd name="connsiteX10" fmla="*/ 457200 w 3695700"/>
              <a:gd name="connsiteY10" fmla="*/ 4000500 h 4981575"/>
              <a:gd name="connsiteX11" fmla="*/ 0 w 3695700"/>
              <a:gd name="connsiteY11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187575 w 3695700"/>
              <a:gd name="connsiteY3" fmla="*/ 1689100 h 4981575"/>
              <a:gd name="connsiteX4" fmla="*/ 1828800 w 3695700"/>
              <a:gd name="connsiteY4" fmla="*/ 1835150 h 4981575"/>
              <a:gd name="connsiteX5" fmla="*/ 1524000 w 3695700"/>
              <a:gd name="connsiteY5" fmla="*/ 1990725 h 4981575"/>
              <a:gd name="connsiteX6" fmla="*/ 1279525 w 3695700"/>
              <a:gd name="connsiteY6" fmla="*/ 2336800 h 4981575"/>
              <a:gd name="connsiteX7" fmla="*/ 1162050 w 3695700"/>
              <a:gd name="connsiteY7" fmla="*/ 2990850 h 4981575"/>
              <a:gd name="connsiteX8" fmla="*/ 949325 w 3695700"/>
              <a:gd name="connsiteY8" fmla="*/ 3375025 h 4981575"/>
              <a:gd name="connsiteX9" fmla="*/ 714375 w 3695700"/>
              <a:gd name="connsiteY9" fmla="*/ 3581400 h 4981575"/>
              <a:gd name="connsiteX10" fmla="*/ 457200 w 3695700"/>
              <a:gd name="connsiteY10" fmla="*/ 4000500 h 4981575"/>
              <a:gd name="connsiteX11" fmla="*/ 0 w 3695700"/>
              <a:gd name="connsiteY11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187575 w 3695700"/>
              <a:gd name="connsiteY3" fmla="*/ 1689100 h 4981575"/>
              <a:gd name="connsiteX4" fmla="*/ 1828800 w 3695700"/>
              <a:gd name="connsiteY4" fmla="*/ 1835150 h 4981575"/>
              <a:gd name="connsiteX5" fmla="*/ 1524000 w 3695700"/>
              <a:gd name="connsiteY5" fmla="*/ 1990725 h 4981575"/>
              <a:gd name="connsiteX6" fmla="*/ 1279525 w 3695700"/>
              <a:gd name="connsiteY6" fmla="*/ 2336800 h 4981575"/>
              <a:gd name="connsiteX7" fmla="*/ 1162050 w 3695700"/>
              <a:gd name="connsiteY7" fmla="*/ 2990850 h 4981575"/>
              <a:gd name="connsiteX8" fmla="*/ 949325 w 3695700"/>
              <a:gd name="connsiteY8" fmla="*/ 3375025 h 4981575"/>
              <a:gd name="connsiteX9" fmla="*/ 714375 w 3695700"/>
              <a:gd name="connsiteY9" fmla="*/ 3581400 h 4981575"/>
              <a:gd name="connsiteX10" fmla="*/ 457200 w 3695700"/>
              <a:gd name="connsiteY10" fmla="*/ 4000500 h 4981575"/>
              <a:gd name="connsiteX11" fmla="*/ 0 w 3695700"/>
              <a:gd name="connsiteY11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187575 w 3695700"/>
              <a:gd name="connsiteY3" fmla="*/ 1689100 h 4981575"/>
              <a:gd name="connsiteX4" fmla="*/ 1828800 w 3695700"/>
              <a:gd name="connsiteY4" fmla="*/ 1835150 h 4981575"/>
              <a:gd name="connsiteX5" fmla="*/ 1524000 w 3695700"/>
              <a:gd name="connsiteY5" fmla="*/ 1990725 h 4981575"/>
              <a:gd name="connsiteX6" fmla="*/ 1279525 w 3695700"/>
              <a:gd name="connsiteY6" fmla="*/ 2336800 h 4981575"/>
              <a:gd name="connsiteX7" fmla="*/ 1162050 w 3695700"/>
              <a:gd name="connsiteY7" fmla="*/ 2990850 h 4981575"/>
              <a:gd name="connsiteX8" fmla="*/ 949325 w 3695700"/>
              <a:gd name="connsiteY8" fmla="*/ 3375025 h 4981575"/>
              <a:gd name="connsiteX9" fmla="*/ 714375 w 3695700"/>
              <a:gd name="connsiteY9" fmla="*/ 3581400 h 4981575"/>
              <a:gd name="connsiteX10" fmla="*/ 457200 w 3695700"/>
              <a:gd name="connsiteY10" fmla="*/ 4000500 h 4981575"/>
              <a:gd name="connsiteX11" fmla="*/ 0 w 3695700"/>
              <a:gd name="connsiteY11" fmla="*/ 4981575 h 4981575"/>
              <a:gd name="connsiteX0" fmla="*/ 3695700 w 3695700"/>
              <a:gd name="connsiteY0" fmla="*/ 0 h 4981575"/>
              <a:gd name="connsiteX1" fmla="*/ 2924175 w 3695700"/>
              <a:gd name="connsiteY1" fmla="*/ 285750 h 4981575"/>
              <a:gd name="connsiteX2" fmla="*/ 2638425 w 3695700"/>
              <a:gd name="connsiteY2" fmla="*/ 523875 h 4981575"/>
              <a:gd name="connsiteX3" fmla="*/ 2187575 w 3695700"/>
              <a:gd name="connsiteY3" fmla="*/ 1689100 h 4981575"/>
              <a:gd name="connsiteX4" fmla="*/ 1828800 w 3695700"/>
              <a:gd name="connsiteY4" fmla="*/ 1835150 h 4981575"/>
              <a:gd name="connsiteX5" fmla="*/ 1524000 w 3695700"/>
              <a:gd name="connsiteY5" fmla="*/ 1990725 h 4981575"/>
              <a:gd name="connsiteX6" fmla="*/ 1279525 w 3695700"/>
              <a:gd name="connsiteY6" fmla="*/ 2336800 h 4981575"/>
              <a:gd name="connsiteX7" fmla="*/ 1162050 w 3695700"/>
              <a:gd name="connsiteY7" fmla="*/ 2990850 h 4981575"/>
              <a:gd name="connsiteX8" fmla="*/ 949325 w 3695700"/>
              <a:gd name="connsiteY8" fmla="*/ 3375025 h 4981575"/>
              <a:gd name="connsiteX9" fmla="*/ 714375 w 3695700"/>
              <a:gd name="connsiteY9" fmla="*/ 3581400 h 4981575"/>
              <a:gd name="connsiteX10" fmla="*/ 457200 w 3695700"/>
              <a:gd name="connsiteY10" fmla="*/ 4000500 h 4981575"/>
              <a:gd name="connsiteX11" fmla="*/ 0 w 3695700"/>
              <a:gd name="connsiteY11" fmla="*/ 4981575 h 4981575"/>
              <a:gd name="connsiteX0" fmla="*/ 3695700 w 3695700"/>
              <a:gd name="connsiteY0" fmla="*/ 0 h 4981575"/>
              <a:gd name="connsiteX1" fmla="*/ 3095625 w 3695700"/>
              <a:gd name="connsiteY1" fmla="*/ 228600 h 4981575"/>
              <a:gd name="connsiteX2" fmla="*/ 2638425 w 3695700"/>
              <a:gd name="connsiteY2" fmla="*/ 523875 h 4981575"/>
              <a:gd name="connsiteX3" fmla="*/ 2187575 w 3695700"/>
              <a:gd name="connsiteY3" fmla="*/ 1689100 h 4981575"/>
              <a:gd name="connsiteX4" fmla="*/ 1828800 w 3695700"/>
              <a:gd name="connsiteY4" fmla="*/ 1835150 h 4981575"/>
              <a:gd name="connsiteX5" fmla="*/ 1524000 w 3695700"/>
              <a:gd name="connsiteY5" fmla="*/ 1990725 h 4981575"/>
              <a:gd name="connsiteX6" fmla="*/ 1279525 w 3695700"/>
              <a:gd name="connsiteY6" fmla="*/ 2336800 h 4981575"/>
              <a:gd name="connsiteX7" fmla="*/ 1162050 w 3695700"/>
              <a:gd name="connsiteY7" fmla="*/ 2990850 h 4981575"/>
              <a:gd name="connsiteX8" fmla="*/ 949325 w 3695700"/>
              <a:gd name="connsiteY8" fmla="*/ 3375025 h 4981575"/>
              <a:gd name="connsiteX9" fmla="*/ 714375 w 3695700"/>
              <a:gd name="connsiteY9" fmla="*/ 3581400 h 4981575"/>
              <a:gd name="connsiteX10" fmla="*/ 457200 w 3695700"/>
              <a:gd name="connsiteY10" fmla="*/ 4000500 h 4981575"/>
              <a:gd name="connsiteX11" fmla="*/ 0 w 3695700"/>
              <a:gd name="connsiteY11" fmla="*/ 4981575 h 4981575"/>
              <a:gd name="connsiteX0" fmla="*/ 4490009 w 4490009"/>
              <a:gd name="connsiteY0" fmla="*/ 0 h 4066071"/>
              <a:gd name="connsiteX1" fmla="*/ 3889934 w 4490009"/>
              <a:gd name="connsiteY1" fmla="*/ 228600 h 4066071"/>
              <a:gd name="connsiteX2" fmla="*/ 3432734 w 4490009"/>
              <a:gd name="connsiteY2" fmla="*/ 523875 h 4066071"/>
              <a:gd name="connsiteX3" fmla="*/ 2981884 w 4490009"/>
              <a:gd name="connsiteY3" fmla="*/ 1689100 h 4066071"/>
              <a:gd name="connsiteX4" fmla="*/ 2623109 w 4490009"/>
              <a:gd name="connsiteY4" fmla="*/ 1835150 h 4066071"/>
              <a:gd name="connsiteX5" fmla="*/ 2318309 w 4490009"/>
              <a:gd name="connsiteY5" fmla="*/ 1990725 h 4066071"/>
              <a:gd name="connsiteX6" fmla="*/ 2073834 w 4490009"/>
              <a:gd name="connsiteY6" fmla="*/ 2336800 h 4066071"/>
              <a:gd name="connsiteX7" fmla="*/ 1956359 w 4490009"/>
              <a:gd name="connsiteY7" fmla="*/ 2990850 h 4066071"/>
              <a:gd name="connsiteX8" fmla="*/ 1743634 w 4490009"/>
              <a:gd name="connsiteY8" fmla="*/ 3375025 h 4066071"/>
              <a:gd name="connsiteX9" fmla="*/ 1508684 w 4490009"/>
              <a:gd name="connsiteY9" fmla="*/ 3581400 h 4066071"/>
              <a:gd name="connsiteX10" fmla="*/ 1251509 w 4490009"/>
              <a:gd name="connsiteY10" fmla="*/ 4000500 h 4066071"/>
              <a:gd name="connsiteX11" fmla="*/ 0 w 4490009"/>
              <a:gd name="connsiteY11" fmla="*/ 3635057 h 4066071"/>
              <a:gd name="connsiteX0" fmla="*/ 4490009 w 4490009"/>
              <a:gd name="connsiteY0" fmla="*/ 0 h 3635056"/>
              <a:gd name="connsiteX1" fmla="*/ 3889934 w 4490009"/>
              <a:gd name="connsiteY1" fmla="*/ 228600 h 3635056"/>
              <a:gd name="connsiteX2" fmla="*/ 3432734 w 4490009"/>
              <a:gd name="connsiteY2" fmla="*/ 523875 h 3635056"/>
              <a:gd name="connsiteX3" fmla="*/ 2981884 w 4490009"/>
              <a:gd name="connsiteY3" fmla="*/ 1689100 h 3635056"/>
              <a:gd name="connsiteX4" fmla="*/ 2623109 w 4490009"/>
              <a:gd name="connsiteY4" fmla="*/ 1835150 h 3635056"/>
              <a:gd name="connsiteX5" fmla="*/ 2318309 w 4490009"/>
              <a:gd name="connsiteY5" fmla="*/ 1990725 h 3635056"/>
              <a:gd name="connsiteX6" fmla="*/ 2073834 w 4490009"/>
              <a:gd name="connsiteY6" fmla="*/ 2336800 h 3635056"/>
              <a:gd name="connsiteX7" fmla="*/ 1956359 w 4490009"/>
              <a:gd name="connsiteY7" fmla="*/ 2990850 h 3635056"/>
              <a:gd name="connsiteX8" fmla="*/ 1743634 w 4490009"/>
              <a:gd name="connsiteY8" fmla="*/ 3375025 h 3635056"/>
              <a:gd name="connsiteX9" fmla="*/ 1508684 w 4490009"/>
              <a:gd name="connsiteY9" fmla="*/ 3581400 h 3635056"/>
              <a:gd name="connsiteX10" fmla="*/ 848443 w 4490009"/>
              <a:gd name="connsiteY10" fmla="*/ 3475057 h 3635056"/>
              <a:gd name="connsiteX11" fmla="*/ 0 w 4490009"/>
              <a:gd name="connsiteY11" fmla="*/ 3635057 h 3635056"/>
              <a:gd name="connsiteX0" fmla="*/ 4490009 w 4490009"/>
              <a:gd name="connsiteY0" fmla="*/ 0 h 3635057"/>
              <a:gd name="connsiteX1" fmla="*/ 3889934 w 4490009"/>
              <a:gd name="connsiteY1" fmla="*/ 228600 h 3635057"/>
              <a:gd name="connsiteX2" fmla="*/ 3432734 w 4490009"/>
              <a:gd name="connsiteY2" fmla="*/ 523875 h 3635057"/>
              <a:gd name="connsiteX3" fmla="*/ 2981884 w 4490009"/>
              <a:gd name="connsiteY3" fmla="*/ 1689100 h 3635057"/>
              <a:gd name="connsiteX4" fmla="*/ 2623109 w 4490009"/>
              <a:gd name="connsiteY4" fmla="*/ 1835150 h 3635057"/>
              <a:gd name="connsiteX5" fmla="*/ 2318309 w 4490009"/>
              <a:gd name="connsiteY5" fmla="*/ 1990725 h 3635057"/>
              <a:gd name="connsiteX6" fmla="*/ 2073834 w 4490009"/>
              <a:gd name="connsiteY6" fmla="*/ 2336800 h 3635057"/>
              <a:gd name="connsiteX7" fmla="*/ 1956359 w 4490009"/>
              <a:gd name="connsiteY7" fmla="*/ 2990850 h 3635057"/>
              <a:gd name="connsiteX8" fmla="*/ 1743634 w 4490009"/>
              <a:gd name="connsiteY8" fmla="*/ 3375025 h 3635057"/>
              <a:gd name="connsiteX9" fmla="*/ 848443 w 4490009"/>
              <a:gd name="connsiteY9" fmla="*/ 3475057 h 3635057"/>
              <a:gd name="connsiteX10" fmla="*/ 0 w 4490009"/>
              <a:gd name="connsiteY10" fmla="*/ 3635057 h 3635057"/>
              <a:gd name="connsiteX0" fmla="*/ 4490009 w 4490009"/>
              <a:gd name="connsiteY0" fmla="*/ 0 h 3635057"/>
              <a:gd name="connsiteX1" fmla="*/ 3889934 w 4490009"/>
              <a:gd name="connsiteY1" fmla="*/ 228600 h 3635057"/>
              <a:gd name="connsiteX2" fmla="*/ 3432734 w 4490009"/>
              <a:gd name="connsiteY2" fmla="*/ 523875 h 3635057"/>
              <a:gd name="connsiteX3" fmla="*/ 2981884 w 4490009"/>
              <a:gd name="connsiteY3" fmla="*/ 1689100 h 3635057"/>
              <a:gd name="connsiteX4" fmla="*/ 2623109 w 4490009"/>
              <a:gd name="connsiteY4" fmla="*/ 1835150 h 3635057"/>
              <a:gd name="connsiteX5" fmla="*/ 2318309 w 4490009"/>
              <a:gd name="connsiteY5" fmla="*/ 1990725 h 3635057"/>
              <a:gd name="connsiteX6" fmla="*/ 2073834 w 4490009"/>
              <a:gd name="connsiteY6" fmla="*/ 2336800 h 3635057"/>
              <a:gd name="connsiteX7" fmla="*/ 1956359 w 4490009"/>
              <a:gd name="connsiteY7" fmla="*/ 2990850 h 3635057"/>
              <a:gd name="connsiteX8" fmla="*/ 1743634 w 4490009"/>
              <a:gd name="connsiteY8" fmla="*/ 3375025 h 3635057"/>
              <a:gd name="connsiteX9" fmla="*/ 0 w 4490009"/>
              <a:gd name="connsiteY9" fmla="*/ 3635057 h 363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0009" h="3635057">
                <a:moveTo>
                  <a:pt x="4490009" y="0"/>
                </a:moveTo>
                <a:lnTo>
                  <a:pt x="3889934" y="228600"/>
                </a:lnTo>
                <a:cubicBezTo>
                  <a:pt x="3724834" y="295275"/>
                  <a:pt x="3502584" y="393700"/>
                  <a:pt x="3432734" y="523875"/>
                </a:cubicBezTo>
                <a:cubicBezTo>
                  <a:pt x="3168151" y="944033"/>
                  <a:pt x="3278217" y="1402292"/>
                  <a:pt x="2981884" y="1689100"/>
                </a:cubicBezTo>
                <a:cubicBezTo>
                  <a:pt x="2849592" y="1799167"/>
                  <a:pt x="2755401" y="1775883"/>
                  <a:pt x="2623109" y="1835150"/>
                </a:cubicBezTo>
                <a:cubicBezTo>
                  <a:pt x="2534209" y="1876425"/>
                  <a:pt x="2451659" y="1885950"/>
                  <a:pt x="2318309" y="1990725"/>
                </a:cubicBezTo>
                <a:cubicBezTo>
                  <a:pt x="2169084" y="2114550"/>
                  <a:pt x="2172259" y="2155825"/>
                  <a:pt x="2073834" y="2336800"/>
                </a:cubicBezTo>
                <a:lnTo>
                  <a:pt x="1956359" y="2990850"/>
                </a:lnTo>
                <a:cubicBezTo>
                  <a:pt x="1889684" y="3222625"/>
                  <a:pt x="1880159" y="3244850"/>
                  <a:pt x="1743634" y="3375025"/>
                </a:cubicBezTo>
                <a:lnTo>
                  <a:pt x="0" y="3635057"/>
                </a:lnTo>
              </a:path>
            </a:pathLst>
          </a:custGeom>
          <a:noFill/>
          <a:ln w="31750">
            <a:solidFill>
              <a:schemeClr val="tx1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F6E3321B-BEF3-9F33-490D-89D279871F3E}"/>
              </a:ext>
            </a:extLst>
          </p:cNvPr>
          <p:cNvSpPr/>
          <p:nvPr/>
        </p:nvSpPr>
        <p:spPr>
          <a:xfrm rot="3579884">
            <a:off x="6806458" y="3508372"/>
            <a:ext cx="2559989" cy="1039164"/>
          </a:xfrm>
          <a:custGeom>
            <a:avLst/>
            <a:gdLst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  <a:gd name="connsiteX0" fmla="*/ 0 w 3698240"/>
              <a:gd name="connsiteY0" fmla="*/ 1483360 h 1483360"/>
              <a:gd name="connsiteX1" fmla="*/ 685800 w 3698240"/>
              <a:gd name="connsiteY1" fmla="*/ 1407160 h 1483360"/>
              <a:gd name="connsiteX2" fmla="*/ 1371600 w 3698240"/>
              <a:gd name="connsiteY2" fmla="*/ 1127760 h 1483360"/>
              <a:gd name="connsiteX3" fmla="*/ 2225040 w 3698240"/>
              <a:gd name="connsiteY3" fmla="*/ 955040 h 1483360"/>
              <a:gd name="connsiteX4" fmla="*/ 2504440 w 3698240"/>
              <a:gd name="connsiteY4" fmla="*/ 599440 h 1483360"/>
              <a:gd name="connsiteX5" fmla="*/ 2875280 w 3698240"/>
              <a:gd name="connsiteY5" fmla="*/ 650240 h 1483360"/>
              <a:gd name="connsiteX6" fmla="*/ 3225800 w 3698240"/>
              <a:gd name="connsiteY6" fmla="*/ 513080 h 1483360"/>
              <a:gd name="connsiteX7" fmla="*/ 3698240 w 3698240"/>
              <a:gd name="connsiteY7" fmla="*/ 0 h 148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8240" h="1483360">
                <a:moveTo>
                  <a:pt x="0" y="1483360"/>
                </a:moveTo>
                <a:cubicBezTo>
                  <a:pt x="228600" y="1457960"/>
                  <a:pt x="386080" y="1478280"/>
                  <a:pt x="685800" y="1407160"/>
                </a:cubicBezTo>
                <a:cubicBezTo>
                  <a:pt x="975360" y="1326727"/>
                  <a:pt x="1089660" y="1198033"/>
                  <a:pt x="1371600" y="1127760"/>
                </a:cubicBezTo>
                <a:cubicBezTo>
                  <a:pt x="1661160" y="1039707"/>
                  <a:pt x="2004060" y="1078653"/>
                  <a:pt x="2225040" y="955040"/>
                </a:cubicBezTo>
                <a:cubicBezTo>
                  <a:pt x="2358813" y="851747"/>
                  <a:pt x="2370667" y="677333"/>
                  <a:pt x="2504440" y="599440"/>
                </a:cubicBezTo>
                <a:cubicBezTo>
                  <a:pt x="2648373" y="540173"/>
                  <a:pt x="2751667" y="633307"/>
                  <a:pt x="2875280" y="650240"/>
                </a:cubicBezTo>
                <a:cubicBezTo>
                  <a:pt x="2992120" y="683260"/>
                  <a:pt x="3106420" y="591820"/>
                  <a:pt x="3225800" y="513080"/>
                </a:cubicBezTo>
                <a:cubicBezTo>
                  <a:pt x="3413760" y="344593"/>
                  <a:pt x="3540760" y="171027"/>
                  <a:pt x="3698240" y="0"/>
                </a:cubicBezTo>
              </a:path>
            </a:pathLst>
          </a:custGeom>
          <a:noFill/>
          <a:ln w="31750">
            <a:solidFill>
              <a:schemeClr val="tx1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riangle isocèle 24">
            <a:extLst>
              <a:ext uri="{FF2B5EF4-FFF2-40B4-BE49-F238E27FC236}">
                <a16:creationId xmlns:a16="http://schemas.microsoft.com/office/drawing/2014/main" id="{95DE80B7-FA1A-3EE8-2C32-D1F8C0DF84B8}"/>
              </a:ext>
            </a:extLst>
          </p:cNvPr>
          <p:cNvSpPr/>
          <p:nvPr/>
        </p:nvSpPr>
        <p:spPr>
          <a:xfrm rot="18240862">
            <a:off x="9641876" y="3943827"/>
            <a:ext cx="90514" cy="7636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Triangle isocèle 25">
            <a:extLst>
              <a:ext uri="{FF2B5EF4-FFF2-40B4-BE49-F238E27FC236}">
                <a16:creationId xmlns:a16="http://schemas.microsoft.com/office/drawing/2014/main" id="{8A7C22FA-AC83-F890-5FD9-F04F0B736999}"/>
              </a:ext>
            </a:extLst>
          </p:cNvPr>
          <p:cNvSpPr/>
          <p:nvPr/>
        </p:nvSpPr>
        <p:spPr>
          <a:xfrm rot="13815776">
            <a:off x="10228187" y="2473140"/>
            <a:ext cx="88586" cy="78029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Triangle isocèle 27">
            <a:extLst>
              <a:ext uri="{FF2B5EF4-FFF2-40B4-BE49-F238E27FC236}">
                <a16:creationId xmlns:a16="http://schemas.microsoft.com/office/drawing/2014/main" id="{B0D0097B-ACF1-4A7B-5A0F-288A7AF5E4A0}"/>
              </a:ext>
            </a:extLst>
          </p:cNvPr>
          <p:cNvSpPr/>
          <p:nvPr/>
        </p:nvSpPr>
        <p:spPr>
          <a:xfrm rot="3009034">
            <a:off x="8927670" y="2532142"/>
            <a:ext cx="88586" cy="78029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Triangle isocèle 28">
            <a:extLst>
              <a:ext uri="{FF2B5EF4-FFF2-40B4-BE49-F238E27FC236}">
                <a16:creationId xmlns:a16="http://schemas.microsoft.com/office/drawing/2014/main" id="{F0310BC8-B1CA-9ABF-4FEB-5E6C4C6CB4D6}"/>
              </a:ext>
            </a:extLst>
          </p:cNvPr>
          <p:cNvSpPr/>
          <p:nvPr/>
        </p:nvSpPr>
        <p:spPr>
          <a:xfrm rot="2878668">
            <a:off x="8213875" y="2473119"/>
            <a:ext cx="88586" cy="78029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Triangle isocèle 29">
            <a:extLst>
              <a:ext uri="{FF2B5EF4-FFF2-40B4-BE49-F238E27FC236}">
                <a16:creationId xmlns:a16="http://schemas.microsoft.com/office/drawing/2014/main" id="{8B6D3B3B-9AFB-B8B9-0AAE-312D84B66C7C}"/>
              </a:ext>
            </a:extLst>
          </p:cNvPr>
          <p:cNvSpPr/>
          <p:nvPr/>
        </p:nvSpPr>
        <p:spPr>
          <a:xfrm rot="19202663">
            <a:off x="7787009" y="2468264"/>
            <a:ext cx="90514" cy="7636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Triangle isocèle 30">
            <a:extLst>
              <a:ext uri="{FF2B5EF4-FFF2-40B4-BE49-F238E27FC236}">
                <a16:creationId xmlns:a16="http://schemas.microsoft.com/office/drawing/2014/main" id="{39B0D866-106D-E84B-014D-6B90F891BBB5}"/>
              </a:ext>
            </a:extLst>
          </p:cNvPr>
          <p:cNvSpPr/>
          <p:nvPr/>
        </p:nvSpPr>
        <p:spPr>
          <a:xfrm rot="13888555">
            <a:off x="9361448" y="2212227"/>
            <a:ext cx="88586" cy="78029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Triangle isocèle 31">
            <a:extLst>
              <a:ext uri="{FF2B5EF4-FFF2-40B4-BE49-F238E27FC236}">
                <a16:creationId xmlns:a16="http://schemas.microsoft.com/office/drawing/2014/main" id="{DD08CC1A-41B8-7697-750E-421C97A7C74D}"/>
              </a:ext>
            </a:extLst>
          </p:cNvPr>
          <p:cNvSpPr/>
          <p:nvPr/>
        </p:nvSpPr>
        <p:spPr>
          <a:xfrm rot="13962565">
            <a:off x="7787317" y="1938602"/>
            <a:ext cx="88586" cy="78029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Triangle isocèle 32">
            <a:extLst>
              <a:ext uri="{FF2B5EF4-FFF2-40B4-BE49-F238E27FC236}">
                <a16:creationId xmlns:a16="http://schemas.microsoft.com/office/drawing/2014/main" id="{6B26F97F-8E43-B4E0-6D6E-E54781E8ADE0}"/>
              </a:ext>
            </a:extLst>
          </p:cNvPr>
          <p:cNvSpPr/>
          <p:nvPr/>
        </p:nvSpPr>
        <p:spPr>
          <a:xfrm rot="13071068">
            <a:off x="8357887" y="5278252"/>
            <a:ext cx="88586" cy="78029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Triangle isocèle 33">
            <a:extLst>
              <a:ext uri="{FF2B5EF4-FFF2-40B4-BE49-F238E27FC236}">
                <a16:creationId xmlns:a16="http://schemas.microsoft.com/office/drawing/2014/main" id="{3A759501-568B-E188-DCF4-D5735D0CB4F0}"/>
              </a:ext>
            </a:extLst>
          </p:cNvPr>
          <p:cNvSpPr/>
          <p:nvPr/>
        </p:nvSpPr>
        <p:spPr>
          <a:xfrm rot="17969876">
            <a:off x="7975578" y="4998288"/>
            <a:ext cx="90514" cy="7636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DD41FF54-CD79-294A-CCD0-6B30F8420809}"/>
              </a:ext>
            </a:extLst>
          </p:cNvPr>
          <p:cNvSpPr/>
          <p:nvPr/>
        </p:nvSpPr>
        <p:spPr>
          <a:xfrm rot="19317021">
            <a:off x="6946279" y="4140346"/>
            <a:ext cx="90514" cy="7636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Triangle isocèle 35">
            <a:extLst>
              <a:ext uri="{FF2B5EF4-FFF2-40B4-BE49-F238E27FC236}">
                <a16:creationId xmlns:a16="http://schemas.microsoft.com/office/drawing/2014/main" id="{17DC04D7-2A87-EAF6-770A-F9892DDDC038}"/>
              </a:ext>
            </a:extLst>
          </p:cNvPr>
          <p:cNvSpPr/>
          <p:nvPr/>
        </p:nvSpPr>
        <p:spPr>
          <a:xfrm rot="8557870">
            <a:off x="6519797" y="3445707"/>
            <a:ext cx="90514" cy="7636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3">
            <a:extLst>
              <a:ext uri="{FF2B5EF4-FFF2-40B4-BE49-F238E27FC236}">
                <a16:creationId xmlns:a16="http://schemas.microsoft.com/office/drawing/2014/main" id="{91B8C179-37DF-70C5-5D25-AE92F0CD82C6}"/>
              </a:ext>
            </a:extLst>
          </p:cNvPr>
          <p:cNvSpPr txBox="1">
            <a:spLocks/>
          </p:cNvSpPr>
          <p:nvPr/>
        </p:nvSpPr>
        <p:spPr>
          <a:xfrm>
            <a:off x="-1" y="2283229"/>
            <a:ext cx="3041152" cy="615723"/>
          </a:xfrm>
          <a:prstGeom prst="rect">
            <a:avLst/>
          </a:prstGeom>
          <a:noFill/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Le Plan Guide de 2021</a:t>
            </a:r>
          </a:p>
          <a:p>
            <a:pPr>
              <a:spcBef>
                <a:spcPts val="0"/>
              </a:spcBef>
            </a:pPr>
            <a:r>
              <a:rPr lang="fr-FR" sz="1400" i="1" dirty="0">
                <a:solidFill>
                  <a:srgbClr val="476A6F"/>
                </a:solidFill>
                <a:latin typeface="Swis721 BT" panose="020B0504020202020204" pitchFamily="34" charset="0"/>
              </a:rPr>
              <a:t>(Germe &amp; JAM)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4A961F1-D00D-565D-DE1A-5672C41FCE98}"/>
              </a:ext>
            </a:extLst>
          </p:cNvPr>
          <p:cNvSpPr txBox="1"/>
          <p:nvPr/>
        </p:nvSpPr>
        <p:spPr>
          <a:xfrm>
            <a:off x="73788" y="1399463"/>
            <a:ext cx="8610599" cy="10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solidFill>
                  <a:srgbClr val="476A6F"/>
                </a:solidFill>
                <a:effectLst/>
                <a:highlight>
                  <a:srgbClr val="FFFFFF"/>
                </a:highlight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Allons plus loin »,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i="1" dirty="0">
                <a:solidFill>
                  <a:srgbClr val="476A6F"/>
                </a:solidFill>
                <a:effectLst/>
                <a:highlight>
                  <a:srgbClr val="FFFFFF"/>
                </a:highlight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qu’il faut approfondir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580F54-F431-1FE5-6537-3E8707AFDB46}"/>
              </a:ext>
            </a:extLst>
          </p:cNvPr>
          <p:cNvSpPr txBox="1"/>
          <p:nvPr/>
        </p:nvSpPr>
        <p:spPr>
          <a:xfrm>
            <a:off x="-9925" y="1127233"/>
            <a:ext cx="3977197" cy="38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800" b="1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Vieux Saint Ouen</a:t>
            </a:r>
            <a:endParaRPr lang="fr-FR" sz="1800" i="1" u="sng" dirty="0">
              <a:solidFill>
                <a:srgbClr val="476A6F"/>
              </a:solidFill>
              <a:effectLst/>
              <a:latin typeface="Swis721 BT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Bulle narrative : rectangle à coins arrondis 13">
            <a:extLst>
              <a:ext uri="{FF2B5EF4-FFF2-40B4-BE49-F238E27FC236}">
                <a16:creationId xmlns:a16="http://schemas.microsoft.com/office/drawing/2014/main" id="{E4BDD655-D478-BC17-A8BD-AC184BC789EC}"/>
              </a:ext>
            </a:extLst>
          </p:cNvPr>
          <p:cNvSpPr/>
          <p:nvPr/>
        </p:nvSpPr>
        <p:spPr>
          <a:xfrm>
            <a:off x="6815068" y="5012805"/>
            <a:ext cx="1646026" cy="664832"/>
          </a:xfrm>
          <a:prstGeom prst="wedgeRoundRectCallout">
            <a:avLst>
              <a:gd name="adj1" fmla="val 37692"/>
              <a:gd name="adj2" fmla="val -12118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476A6F"/>
                </a:solidFill>
              </a:rPr>
              <a:t>Allée piétonne carrossable</a:t>
            </a:r>
          </a:p>
        </p:txBody>
      </p:sp>
      <p:sp>
        <p:nvSpPr>
          <p:cNvPr id="16" name="Titre 3">
            <a:extLst>
              <a:ext uri="{FF2B5EF4-FFF2-40B4-BE49-F238E27FC236}">
                <a16:creationId xmlns:a16="http://schemas.microsoft.com/office/drawing/2014/main" id="{0D12C679-C084-250D-A747-55B9A083142A}"/>
              </a:ext>
            </a:extLst>
          </p:cNvPr>
          <p:cNvSpPr txBox="1">
            <a:spLocks/>
          </p:cNvSpPr>
          <p:nvPr/>
        </p:nvSpPr>
        <p:spPr>
          <a:xfrm>
            <a:off x="-9925" y="3197248"/>
            <a:ext cx="3301381" cy="2554715"/>
          </a:xfrm>
          <a:prstGeom prst="rect">
            <a:avLst/>
          </a:prstGeom>
          <a:noFill/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Conservation des arbres 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à l’angle </a:t>
            </a:r>
            <a:r>
              <a:rPr lang="fr-FR" sz="1400" dirty="0" err="1">
                <a:solidFill>
                  <a:srgbClr val="476A6F"/>
                </a:solidFill>
                <a:latin typeface="Swis721 BT" panose="020B0504020202020204" pitchFamily="34" charset="0"/>
              </a:rPr>
              <a:t>Dhalenne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 / Sein Denis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endParaRPr lang="fr-FR" sz="1400" i="1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Réduction du lot Rue </a:t>
            </a:r>
            <a:r>
              <a:rPr lang="fr-FR" sz="1400" b="1" dirty="0" err="1">
                <a:solidFill>
                  <a:srgbClr val="476A6F"/>
                </a:solidFill>
                <a:latin typeface="Swis721 BT" panose="020B0504020202020204" pitchFamily="34" charset="0"/>
              </a:rPr>
              <a:t>Dhalenne</a:t>
            </a: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 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avec conservation de la programmation d’activité.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  <a:ea typeface="+mj-ea"/>
              <a:cs typeface="+mj-cs"/>
            </a:endParaRPr>
          </a:p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Piétonnisation de l’allée Soubise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, adaptation du chemin existant pour le rendre carrossable, accessible aux seuls secours, sécurité et services.</a:t>
            </a:r>
          </a:p>
        </p:txBody>
      </p:sp>
      <p:sp>
        <p:nvSpPr>
          <p:cNvPr id="18" name="Bulle narrative : rectangle à coins arrondis 17">
            <a:extLst>
              <a:ext uri="{FF2B5EF4-FFF2-40B4-BE49-F238E27FC236}">
                <a16:creationId xmlns:a16="http://schemas.microsoft.com/office/drawing/2014/main" id="{8CF4956C-7754-E79C-B2BD-308A713EEA20}"/>
              </a:ext>
            </a:extLst>
          </p:cNvPr>
          <p:cNvSpPr/>
          <p:nvPr/>
        </p:nvSpPr>
        <p:spPr>
          <a:xfrm>
            <a:off x="3571905" y="2448114"/>
            <a:ext cx="1611172" cy="577615"/>
          </a:xfrm>
          <a:prstGeom prst="wedgeRoundRectCallout">
            <a:avLst>
              <a:gd name="adj1" fmla="val 32442"/>
              <a:gd name="adj2" fmla="val 13832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476A6F"/>
                </a:solidFill>
              </a:rPr>
              <a:t>Arbres conservés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A3B49DD-C9EC-B96E-C37E-F03A07F4BC07}"/>
              </a:ext>
            </a:extLst>
          </p:cNvPr>
          <p:cNvGrpSpPr/>
          <p:nvPr/>
        </p:nvGrpSpPr>
        <p:grpSpPr>
          <a:xfrm>
            <a:off x="5032375" y="3838575"/>
            <a:ext cx="812800" cy="958850"/>
            <a:chOff x="5032375" y="3838575"/>
            <a:chExt cx="812800" cy="958850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0C8E6DFF-373E-A874-2E37-E8BD6F0CC05C}"/>
                </a:ext>
              </a:extLst>
            </p:cNvPr>
            <p:cNvSpPr/>
            <p:nvPr/>
          </p:nvSpPr>
          <p:spPr>
            <a:xfrm>
              <a:off x="5032375" y="3838575"/>
              <a:ext cx="812800" cy="958850"/>
            </a:xfrm>
            <a:custGeom>
              <a:avLst/>
              <a:gdLst>
                <a:gd name="connsiteX0" fmla="*/ 0 w 825500"/>
                <a:gd name="connsiteY0" fmla="*/ 133350 h 933450"/>
                <a:gd name="connsiteX1" fmla="*/ 492125 w 825500"/>
                <a:gd name="connsiteY1" fmla="*/ 933450 h 933450"/>
                <a:gd name="connsiteX2" fmla="*/ 825500 w 825500"/>
                <a:gd name="connsiteY2" fmla="*/ 739775 h 933450"/>
                <a:gd name="connsiteX3" fmla="*/ 371475 w 825500"/>
                <a:gd name="connsiteY3" fmla="*/ 0 h 933450"/>
                <a:gd name="connsiteX4" fmla="*/ 0 w 825500"/>
                <a:gd name="connsiteY4" fmla="*/ 133350 h 933450"/>
                <a:gd name="connsiteX0" fmla="*/ 0 w 825500"/>
                <a:gd name="connsiteY0" fmla="*/ 158750 h 958850"/>
                <a:gd name="connsiteX1" fmla="*/ 492125 w 825500"/>
                <a:gd name="connsiteY1" fmla="*/ 958850 h 958850"/>
                <a:gd name="connsiteX2" fmla="*/ 825500 w 825500"/>
                <a:gd name="connsiteY2" fmla="*/ 765175 h 958850"/>
                <a:gd name="connsiteX3" fmla="*/ 346075 w 825500"/>
                <a:gd name="connsiteY3" fmla="*/ 0 h 958850"/>
                <a:gd name="connsiteX4" fmla="*/ 0 w 825500"/>
                <a:gd name="connsiteY4" fmla="*/ 158750 h 958850"/>
                <a:gd name="connsiteX0" fmla="*/ 0 w 812800"/>
                <a:gd name="connsiteY0" fmla="*/ 165100 h 958850"/>
                <a:gd name="connsiteX1" fmla="*/ 479425 w 812800"/>
                <a:gd name="connsiteY1" fmla="*/ 958850 h 958850"/>
                <a:gd name="connsiteX2" fmla="*/ 812800 w 812800"/>
                <a:gd name="connsiteY2" fmla="*/ 765175 h 958850"/>
                <a:gd name="connsiteX3" fmla="*/ 333375 w 812800"/>
                <a:gd name="connsiteY3" fmla="*/ 0 h 958850"/>
                <a:gd name="connsiteX4" fmla="*/ 0 w 812800"/>
                <a:gd name="connsiteY4" fmla="*/ 165100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" h="958850">
                  <a:moveTo>
                    <a:pt x="0" y="165100"/>
                  </a:moveTo>
                  <a:lnTo>
                    <a:pt x="479425" y="958850"/>
                  </a:lnTo>
                  <a:lnTo>
                    <a:pt x="812800" y="765175"/>
                  </a:lnTo>
                  <a:lnTo>
                    <a:pt x="333375" y="0"/>
                  </a:lnTo>
                  <a:lnTo>
                    <a:pt x="0" y="165100"/>
                  </a:lnTo>
                  <a:close/>
                </a:path>
              </a:pathLst>
            </a:custGeom>
            <a:solidFill>
              <a:srgbClr val="FFFFE7">
                <a:alpha val="77000"/>
              </a:srgbClr>
            </a:solidFill>
            <a:ln w="158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FEA8C60E-6015-A68C-1B77-71B03FAB7CA9}"/>
                </a:ext>
              </a:extLst>
            </p:cNvPr>
            <p:cNvCxnSpPr>
              <a:stCxn id="15" idx="0"/>
              <a:endCxn id="15" idx="2"/>
            </p:cNvCxnSpPr>
            <p:nvPr/>
          </p:nvCxnSpPr>
          <p:spPr>
            <a:xfrm>
              <a:off x="5032375" y="4003675"/>
              <a:ext cx="812800" cy="600075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049A7217-283A-011C-E81E-AC5A7D246F0C}"/>
                </a:ext>
              </a:extLst>
            </p:cNvPr>
            <p:cNvCxnSpPr>
              <a:stCxn id="15" idx="3"/>
              <a:endCxn id="15" idx="1"/>
            </p:cNvCxnSpPr>
            <p:nvPr/>
          </p:nvCxnSpPr>
          <p:spPr>
            <a:xfrm>
              <a:off x="5365750" y="3838575"/>
              <a:ext cx="146050" cy="95885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E2274A88-3320-A176-FCF9-D001B7803E25}"/>
              </a:ext>
            </a:extLst>
          </p:cNvPr>
          <p:cNvSpPr/>
          <p:nvPr/>
        </p:nvSpPr>
        <p:spPr>
          <a:xfrm>
            <a:off x="3510769" y="4400665"/>
            <a:ext cx="1337937" cy="577615"/>
          </a:xfrm>
          <a:prstGeom prst="wedgeRoundRectCallout">
            <a:avLst>
              <a:gd name="adj1" fmla="val 97807"/>
              <a:gd name="adj2" fmla="val -3799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476A6F"/>
                </a:solidFill>
              </a:rPr>
              <a:t>Réduction du lot </a:t>
            </a:r>
            <a:r>
              <a:rPr lang="fr-FR" sz="1400" dirty="0" err="1">
                <a:solidFill>
                  <a:srgbClr val="476A6F"/>
                </a:solidFill>
              </a:rPr>
              <a:t>Dhalenne</a:t>
            </a:r>
            <a:r>
              <a:rPr lang="fr-FR" sz="1400" dirty="0">
                <a:solidFill>
                  <a:srgbClr val="476A6F"/>
                </a:solidFill>
              </a:rPr>
              <a:t>.</a:t>
            </a:r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A264DE02-704B-C9ED-2AE9-42B0DEA198D6}"/>
              </a:ext>
            </a:extLst>
          </p:cNvPr>
          <p:cNvSpPr/>
          <p:nvPr/>
        </p:nvSpPr>
        <p:spPr>
          <a:xfrm rot="3009034">
            <a:off x="9756345" y="2784554"/>
            <a:ext cx="88586" cy="78029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326" y="-3345"/>
            <a:ext cx="597326" cy="57090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Titre 1"/>
          <p:cNvSpPr txBox="1">
            <a:spLocks/>
          </p:cNvSpPr>
          <p:nvPr/>
        </p:nvSpPr>
        <p:spPr>
          <a:xfrm>
            <a:off x="23772" y="64647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02</a:t>
            </a:r>
          </a:p>
        </p:txBody>
      </p: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855785" y="0"/>
            <a:ext cx="11336215" cy="5675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just"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 Secteur Vieux Saint-Ouen – Focus </a:t>
            </a:r>
            <a:r>
              <a:rPr lang="fr-FR" sz="2000" b="1" kern="0" dirty="0" err="1">
                <a:solidFill>
                  <a:srgbClr val="FFFFFF"/>
                </a:solidFill>
                <a:latin typeface="Arial" charset="0"/>
                <a:cs typeface="Arial" charset="0"/>
              </a:rPr>
              <a:t>Dhalenne</a:t>
            </a: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 / Soubise </a:t>
            </a:r>
          </a:p>
        </p:txBody>
      </p:sp>
      <p:sp>
        <p:nvSpPr>
          <p:cNvPr id="7" name="Rectangle 6"/>
          <p:cNvSpPr/>
          <p:nvPr/>
        </p:nvSpPr>
        <p:spPr>
          <a:xfrm>
            <a:off x="9030299" y="5751963"/>
            <a:ext cx="3161702" cy="1106037"/>
          </a:xfrm>
          <a:prstGeom prst="rect">
            <a:avLst/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111EC14-770E-E93E-3508-E526B0B46031}"/>
              </a:ext>
            </a:extLst>
          </p:cNvPr>
          <p:cNvSpPr txBox="1"/>
          <p:nvPr/>
        </p:nvSpPr>
        <p:spPr>
          <a:xfrm>
            <a:off x="9744101" y="5842415"/>
            <a:ext cx="24260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Voie carrossable</a:t>
            </a:r>
          </a:p>
          <a:p>
            <a:pPr algn="l"/>
            <a:r>
              <a:rPr lang="fr-FR" sz="1200" i="1" dirty="0"/>
              <a:t>Sécurité/secours/services</a:t>
            </a: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1FE19F20-8F36-3064-ED74-C0240E4DEC0F}"/>
              </a:ext>
            </a:extLst>
          </p:cNvPr>
          <p:cNvCxnSpPr>
            <a:cxnSpLocks/>
          </p:cNvCxnSpPr>
          <p:nvPr/>
        </p:nvCxnSpPr>
        <p:spPr>
          <a:xfrm>
            <a:off x="9237172" y="6009469"/>
            <a:ext cx="506929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D125B68D-CD48-A366-E3DD-E5D73C54C35A}"/>
              </a:ext>
            </a:extLst>
          </p:cNvPr>
          <p:cNvSpPr txBox="1"/>
          <p:nvPr/>
        </p:nvSpPr>
        <p:spPr>
          <a:xfrm>
            <a:off x="9744101" y="6334858"/>
            <a:ext cx="203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Halls </a:t>
            </a:r>
            <a:r>
              <a:rPr lang="fr-FR" sz="1200" i="1" dirty="0"/>
              <a:t>(bâtiments existants)</a:t>
            </a:r>
            <a:endParaRPr lang="fr-FR" sz="1400" i="1" dirty="0"/>
          </a:p>
        </p:txBody>
      </p:sp>
      <p:sp>
        <p:nvSpPr>
          <p:cNvPr id="47" name="Triangle isocèle 46">
            <a:extLst>
              <a:ext uri="{FF2B5EF4-FFF2-40B4-BE49-F238E27FC236}">
                <a16:creationId xmlns:a16="http://schemas.microsoft.com/office/drawing/2014/main" id="{128702E5-06CB-DBCF-F8B0-E3E9F8E98104}"/>
              </a:ext>
            </a:extLst>
          </p:cNvPr>
          <p:cNvSpPr/>
          <p:nvPr/>
        </p:nvSpPr>
        <p:spPr>
          <a:xfrm rot="5400000">
            <a:off x="9605879" y="6435894"/>
            <a:ext cx="122620" cy="105707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B6AF230-AC2E-94C6-0608-99DCCE4E6181}"/>
              </a:ext>
            </a:extLst>
          </p:cNvPr>
          <p:cNvSpPr txBox="1"/>
          <p:nvPr/>
        </p:nvSpPr>
        <p:spPr>
          <a:xfrm>
            <a:off x="9744101" y="6567284"/>
            <a:ext cx="203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Accès supprimés</a:t>
            </a:r>
            <a:endParaRPr lang="fr-FR" sz="1400" i="1" dirty="0"/>
          </a:p>
        </p:txBody>
      </p:sp>
      <p:sp>
        <p:nvSpPr>
          <p:cNvPr id="49" name="Triangle isocèle 48">
            <a:extLst>
              <a:ext uri="{FF2B5EF4-FFF2-40B4-BE49-F238E27FC236}">
                <a16:creationId xmlns:a16="http://schemas.microsoft.com/office/drawing/2014/main" id="{81FFB3D4-50A1-DA04-0127-A35486A43395}"/>
              </a:ext>
            </a:extLst>
          </p:cNvPr>
          <p:cNvSpPr/>
          <p:nvPr/>
        </p:nvSpPr>
        <p:spPr>
          <a:xfrm rot="5400000">
            <a:off x="9605879" y="6668320"/>
            <a:ext cx="122620" cy="105707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51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59B0785-E50B-DE63-C3CB-A7FF32E7D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6" t="20452" r="34351" b="15328"/>
          <a:stretch/>
        </p:blipFill>
        <p:spPr>
          <a:xfrm>
            <a:off x="4647598" y="670700"/>
            <a:ext cx="7532719" cy="5732642"/>
          </a:xfrm>
          <a:prstGeom prst="rect">
            <a:avLst/>
          </a:prstGeom>
        </p:spPr>
      </p:pic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71ABD78F-BC00-4321-A1E4-97E057DD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2C9920-52FD-4FE0-832B-0D2B25E283FD}" type="slidenum">
              <a:rPr lang="fr-FR" smtClean="0"/>
              <a:pPr algn="r"/>
              <a:t>15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211368-F98B-39F6-FB3E-9AF50076189D}"/>
              </a:ext>
            </a:extLst>
          </p:cNvPr>
          <p:cNvSpPr txBox="1"/>
          <p:nvPr/>
        </p:nvSpPr>
        <p:spPr>
          <a:xfrm>
            <a:off x="21353" y="726895"/>
            <a:ext cx="8610599" cy="10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solidFill>
                  <a:srgbClr val="476A6F"/>
                </a:solidFill>
                <a:effectLst/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Allons plus loin »,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i="1" dirty="0">
                <a:solidFill>
                  <a:srgbClr val="476A6F"/>
                </a:solidFill>
                <a:effectLst/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qu’il faut approfondir</a:t>
            </a:r>
          </a:p>
        </p:txBody>
      </p:sp>
      <p:sp>
        <p:nvSpPr>
          <p:cNvPr id="70" name="Forme libre : forme 69">
            <a:extLst>
              <a:ext uri="{FF2B5EF4-FFF2-40B4-BE49-F238E27FC236}">
                <a16:creationId xmlns:a16="http://schemas.microsoft.com/office/drawing/2014/main" id="{20DA85DE-7546-2B04-8969-31364681E186}"/>
              </a:ext>
            </a:extLst>
          </p:cNvPr>
          <p:cNvSpPr/>
          <p:nvPr/>
        </p:nvSpPr>
        <p:spPr>
          <a:xfrm>
            <a:off x="9639046" y="3360430"/>
            <a:ext cx="245745" cy="640080"/>
          </a:xfrm>
          <a:custGeom>
            <a:avLst/>
            <a:gdLst>
              <a:gd name="connsiteX0" fmla="*/ 0 w 245745"/>
              <a:gd name="connsiteY0" fmla="*/ 640080 h 640080"/>
              <a:gd name="connsiteX1" fmla="*/ 217170 w 245745"/>
              <a:gd name="connsiteY1" fmla="*/ 455295 h 640080"/>
              <a:gd name="connsiteX2" fmla="*/ 245745 w 245745"/>
              <a:gd name="connsiteY2" fmla="*/ 0 h 640080"/>
              <a:gd name="connsiteX3" fmla="*/ 121920 w 245745"/>
              <a:gd name="connsiteY3" fmla="*/ 125730 h 640080"/>
              <a:gd name="connsiteX4" fmla="*/ 121920 w 245745"/>
              <a:gd name="connsiteY4" fmla="*/ 245745 h 640080"/>
              <a:gd name="connsiteX5" fmla="*/ 7620 w 245745"/>
              <a:gd name="connsiteY5" fmla="*/ 348615 h 640080"/>
              <a:gd name="connsiteX6" fmla="*/ 0 w 245745"/>
              <a:gd name="connsiteY6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745" h="640080">
                <a:moveTo>
                  <a:pt x="0" y="640080"/>
                </a:moveTo>
                <a:lnTo>
                  <a:pt x="217170" y="455295"/>
                </a:lnTo>
                <a:lnTo>
                  <a:pt x="245745" y="0"/>
                </a:lnTo>
                <a:lnTo>
                  <a:pt x="121920" y="125730"/>
                </a:lnTo>
                <a:lnTo>
                  <a:pt x="121920" y="245745"/>
                </a:lnTo>
                <a:lnTo>
                  <a:pt x="7620" y="348615"/>
                </a:lnTo>
                <a:lnTo>
                  <a:pt x="0" y="640080"/>
                </a:lnTo>
                <a:close/>
              </a:path>
            </a:pathLst>
          </a:custGeom>
          <a:solidFill>
            <a:srgbClr val="7E777B"/>
          </a:solidFill>
          <a:ln>
            <a:solidFill>
              <a:srgbClr val="7D76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3B4D877-2E5A-4EDA-906D-634979425E6E}"/>
              </a:ext>
            </a:extLst>
          </p:cNvPr>
          <p:cNvSpPr txBox="1"/>
          <p:nvPr/>
        </p:nvSpPr>
        <p:spPr>
          <a:xfrm rot="994864">
            <a:off x="5471899" y="2601850"/>
            <a:ext cx="1567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Rue du Landy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9EADB8E-F6E5-A580-F04F-10B4A1DF2BF7}"/>
              </a:ext>
            </a:extLst>
          </p:cNvPr>
          <p:cNvSpPr txBox="1"/>
          <p:nvPr/>
        </p:nvSpPr>
        <p:spPr>
          <a:xfrm rot="1557401">
            <a:off x="10624919" y="5551764"/>
            <a:ext cx="1567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Rue du Landy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50DBE16-AD34-4ACC-001B-3E685ED29312}"/>
              </a:ext>
            </a:extLst>
          </p:cNvPr>
          <p:cNvSpPr txBox="1"/>
          <p:nvPr/>
        </p:nvSpPr>
        <p:spPr>
          <a:xfrm rot="19960629">
            <a:off x="7833509" y="2064499"/>
            <a:ext cx="1567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Rue St Denis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9A60C0-25A2-FFFD-375B-603B02CB0FDD}"/>
              </a:ext>
            </a:extLst>
          </p:cNvPr>
          <p:cNvGrpSpPr/>
          <p:nvPr/>
        </p:nvGrpSpPr>
        <p:grpSpPr>
          <a:xfrm>
            <a:off x="9024744" y="3090366"/>
            <a:ext cx="399298" cy="399298"/>
            <a:chOff x="815735" y="5526550"/>
            <a:chExt cx="526132" cy="526132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360C2C16-81C4-57FB-BF01-B0CB2B2337F2}"/>
                </a:ext>
              </a:extLst>
            </p:cNvPr>
            <p:cNvSpPr/>
            <p:nvPr/>
          </p:nvSpPr>
          <p:spPr>
            <a:xfrm>
              <a:off x="815735" y="5526550"/>
              <a:ext cx="526132" cy="526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Graphique 3" descr="Panier">
              <a:extLst>
                <a:ext uri="{FF2B5EF4-FFF2-40B4-BE49-F238E27FC236}">
                  <a16:creationId xmlns:a16="http://schemas.microsoft.com/office/drawing/2014/main" id="{F621EB59-BA9D-91B3-07A7-4BD5E008D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9620" y="5584666"/>
              <a:ext cx="409899" cy="409899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0D40F23E-AAA8-E9F8-FC46-C7396EA88688}"/>
              </a:ext>
            </a:extLst>
          </p:cNvPr>
          <p:cNvGrpSpPr/>
          <p:nvPr/>
        </p:nvGrpSpPr>
        <p:grpSpPr>
          <a:xfrm>
            <a:off x="8056887" y="3159956"/>
            <a:ext cx="399298" cy="399298"/>
            <a:chOff x="-588389" y="4126340"/>
            <a:chExt cx="399298" cy="399298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6C7FBC46-9278-4FAB-B60F-EB612DE25CB8}"/>
                </a:ext>
              </a:extLst>
            </p:cNvPr>
            <p:cNvSpPr/>
            <p:nvPr/>
          </p:nvSpPr>
          <p:spPr>
            <a:xfrm>
              <a:off x="-588389" y="4126340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Graphique 6" descr="Kiosque">
              <a:extLst>
                <a:ext uri="{FF2B5EF4-FFF2-40B4-BE49-F238E27FC236}">
                  <a16:creationId xmlns:a16="http://schemas.microsoft.com/office/drawing/2014/main" id="{817E6349-F926-69D5-6D4E-D4276B9F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555771" y="4160405"/>
              <a:ext cx="331168" cy="331168"/>
            </a:xfrm>
            <a:prstGeom prst="rect">
              <a:avLst/>
            </a:prstGeom>
          </p:spPr>
        </p:pic>
      </p:grp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C2CE1605-EA57-8CA3-FF06-F6328062725B}"/>
              </a:ext>
            </a:extLst>
          </p:cNvPr>
          <p:cNvSpPr/>
          <p:nvPr/>
        </p:nvSpPr>
        <p:spPr>
          <a:xfrm>
            <a:off x="8705850" y="3155950"/>
            <a:ext cx="361950" cy="927100"/>
          </a:xfrm>
          <a:custGeom>
            <a:avLst/>
            <a:gdLst>
              <a:gd name="connsiteX0" fmla="*/ 361950 w 425450"/>
              <a:gd name="connsiteY0" fmla="*/ 0 h 927100"/>
              <a:gd name="connsiteX1" fmla="*/ 165100 w 425450"/>
              <a:gd name="connsiteY1" fmla="*/ 190500 h 927100"/>
              <a:gd name="connsiteX2" fmla="*/ 330200 w 425450"/>
              <a:gd name="connsiteY2" fmla="*/ 263525 h 927100"/>
              <a:gd name="connsiteX3" fmla="*/ 0 w 425450"/>
              <a:gd name="connsiteY3" fmla="*/ 609600 h 927100"/>
              <a:gd name="connsiteX4" fmla="*/ 25400 w 425450"/>
              <a:gd name="connsiteY4" fmla="*/ 768350 h 927100"/>
              <a:gd name="connsiteX5" fmla="*/ 320675 w 425450"/>
              <a:gd name="connsiteY5" fmla="*/ 927100 h 927100"/>
              <a:gd name="connsiteX6" fmla="*/ 304800 w 425450"/>
              <a:gd name="connsiteY6" fmla="*/ 434975 h 927100"/>
              <a:gd name="connsiteX7" fmla="*/ 425450 w 425450"/>
              <a:gd name="connsiteY7" fmla="*/ 314325 h 927100"/>
              <a:gd name="connsiteX0" fmla="*/ 361950 w 361950"/>
              <a:gd name="connsiteY0" fmla="*/ 0 h 927100"/>
              <a:gd name="connsiteX1" fmla="*/ 165100 w 361950"/>
              <a:gd name="connsiteY1" fmla="*/ 190500 h 927100"/>
              <a:gd name="connsiteX2" fmla="*/ 330200 w 361950"/>
              <a:gd name="connsiteY2" fmla="*/ 263525 h 927100"/>
              <a:gd name="connsiteX3" fmla="*/ 0 w 361950"/>
              <a:gd name="connsiteY3" fmla="*/ 609600 h 927100"/>
              <a:gd name="connsiteX4" fmla="*/ 25400 w 361950"/>
              <a:gd name="connsiteY4" fmla="*/ 768350 h 927100"/>
              <a:gd name="connsiteX5" fmla="*/ 320675 w 361950"/>
              <a:gd name="connsiteY5" fmla="*/ 927100 h 927100"/>
              <a:gd name="connsiteX6" fmla="*/ 304800 w 361950"/>
              <a:gd name="connsiteY6" fmla="*/ 434975 h 927100"/>
              <a:gd name="connsiteX7" fmla="*/ 3175 w 361950"/>
              <a:gd name="connsiteY7" fmla="*/ 619125 h 927100"/>
              <a:gd name="connsiteX0" fmla="*/ 361950 w 361950"/>
              <a:gd name="connsiteY0" fmla="*/ 0 h 927100"/>
              <a:gd name="connsiteX1" fmla="*/ 165100 w 361950"/>
              <a:gd name="connsiteY1" fmla="*/ 190500 h 927100"/>
              <a:gd name="connsiteX2" fmla="*/ 330200 w 361950"/>
              <a:gd name="connsiteY2" fmla="*/ 263525 h 927100"/>
              <a:gd name="connsiteX3" fmla="*/ 0 w 361950"/>
              <a:gd name="connsiteY3" fmla="*/ 609600 h 927100"/>
              <a:gd name="connsiteX4" fmla="*/ 25400 w 361950"/>
              <a:gd name="connsiteY4" fmla="*/ 768350 h 927100"/>
              <a:gd name="connsiteX5" fmla="*/ 320675 w 361950"/>
              <a:gd name="connsiteY5" fmla="*/ 927100 h 927100"/>
              <a:gd name="connsiteX6" fmla="*/ 301625 w 361950"/>
              <a:gd name="connsiteY6" fmla="*/ 752475 h 927100"/>
              <a:gd name="connsiteX7" fmla="*/ 3175 w 361950"/>
              <a:gd name="connsiteY7" fmla="*/ 619125 h 927100"/>
              <a:gd name="connsiteX0" fmla="*/ 362189 w 362189"/>
              <a:gd name="connsiteY0" fmla="*/ 0 h 927100"/>
              <a:gd name="connsiteX1" fmla="*/ 165339 w 362189"/>
              <a:gd name="connsiteY1" fmla="*/ 190500 h 927100"/>
              <a:gd name="connsiteX2" fmla="*/ 330439 w 362189"/>
              <a:gd name="connsiteY2" fmla="*/ 263525 h 927100"/>
              <a:gd name="connsiteX3" fmla="*/ 239 w 362189"/>
              <a:gd name="connsiteY3" fmla="*/ 609600 h 927100"/>
              <a:gd name="connsiteX4" fmla="*/ 25639 w 362189"/>
              <a:gd name="connsiteY4" fmla="*/ 768350 h 927100"/>
              <a:gd name="connsiteX5" fmla="*/ 320914 w 362189"/>
              <a:gd name="connsiteY5" fmla="*/ 927100 h 927100"/>
              <a:gd name="connsiteX6" fmla="*/ 301864 w 362189"/>
              <a:gd name="connsiteY6" fmla="*/ 752475 h 927100"/>
              <a:gd name="connsiteX7" fmla="*/ 3414 w 362189"/>
              <a:gd name="connsiteY7" fmla="*/ 619125 h 927100"/>
              <a:gd name="connsiteX0" fmla="*/ 362209 w 362209"/>
              <a:gd name="connsiteY0" fmla="*/ 0 h 927100"/>
              <a:gd name="connsiteX1" fmla="*/ 165359 w 362209"/>
              <a:gd name="connsiteY1" fmla="*/ 190500 h 927100"/>
              <a:gd name="connsiteX2" fmla="*/ 330459 w 362209"/>
              <a:gd name="connsiteY2" fmla="*/ 263525 h 927100"/>
              <a:gd name="connsiteX3" fmla="*/ 259 w 362209"/>
              <a:gd name="connsiteY3" fmla="*/ 609600 h 927100"/>
              <a:gd name="connsiteX4" fmla="*/ 25659 w 362209"/>
              <a:gd name="connsiteY4" fmla="*/ 768350 h 927100"/>
              <a:gd name="connsiteX5" fmla="*/ 320934 w 362209"/>
              <a:gd name="connsiteY5" fmla="*/ 927100 h 927100"/>
              <a:gd name="connsiteX6" fmla="*/ 301884 w 362209"/>
              <a:gd name="connsiteY6" fmla="*/ 752475 h 927100"/>
              <a:gd name="connsiteX7" fmla="*/ 3434 w 362209"/>
              <a:gd name="connsiteY7" fmla="*/ 619125 h 927100"/>
              <a:gd name="connsiteX0" fmla="*/ 361950 w 361950"/>
              <a:gd name="connsiteY0" fmla="*/ 0 h 927100"/>
              <a:gd name="connsiteX1" fmla="*/ 165100 w 361950"/>
              <a:gd name="connsiteY1" fmla="*/ 190500 h 927100"/>
              <a:gd name="connsiteX2" fmla="*/ 330200 w 361950"/>
              <a:gd name="connsiteY2" fmla="*/ 263525 h 927100"/>
              <a:gd name="connsiteX3" fmla="*/ 0 w 361950"/>
              <a:gd name="connsiteY3" fmla="*/ 609600 h 927100"/>
              <a:gd name="connsiteX4" fmla="*/ 25400 w 361950"/>
              <a:gd name="connsiteY4" fmla="*/ 768350 h 927100"/>
              <a:gd name="connsiteX5" fmla="*/ 320675 w 361950"/>
              <a:gd name="connsiteY5" fmla="*/ 927100 h 927100"/>
              <a:gd name="connsiteX6" fmla="*/ 301625 w 361950"/>
              <a:gd name="connsiteY6" fmla="*/ 752475 h 927100"/>
              <a:gd name="connsiteX7" fmla="*/ 3175 w 361950"/>
              <a:gd name="connsiteY7" fmla="*/ 619125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927100">
                <a:moveTo>
                  <a:pt x="361950" y="0"/>
                </a:moveTo>
                <a:lnTo>
                  <a:pt x="165100" y="190500"/>
                </a:lnTo>
                <a:lnTo>
                  <a:pt x="330200" y="263525"/>
                </a:lnTo>
                <a:lnTo>
                  <a:pt x="0" y="609600"/>
                </a:lnTo>
                <a:lnTo>
                  <a:pt x="25400" y="768350"/>
                </a:lnTo>
                <a:lnTo>
                  <a:pt x="320675" y="927100"/>
                </a:lnTo>
                <a:cubicBezTo>
                  <a:pt x="314325" y="868892"/>
                  <a:pt x="306071" y="754130"/>
                  <a:pt x="301625" y="752475"/>
                </a:cubicBezTo>
                <a:cubicBezTo>
                  <a:pt x="288923" y="747747"/>
                  <a:pt x="51858" y="640292"/>
                  <a:pt x="3175" y="619125"/>
                </a:cubicBezTo>
              </a:path>
            </a:pathLst>
          </a:custGeom>
          <a:noFill/>
          <a:ln w="63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FEE2A42-CDF7-EE17-8059-6247E272A584}"/>
              </a:ext>
            </a:extLst>
          </p:cNvPr>
          <p:cNvSpPr txBox="1"/>
          <p:nvPr/>
        </p:nvSpPr>
        <p:spPr>
          <a:xfrm>
            <a:off x="846395" y="4346575"/>
            <a:ext cx="19841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Halle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Supermarché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Aire de jeux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Salon urbain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Restaurant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Guinguette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CE15AAB-EDCF-1DDC-61C1-60FF38594AAA}"/>
              </a:ext>
            </a:extLst>
          </p:cNvPr>
          <p:cNvGrpSpPr/>
          <p:nvPr/>
        </p:nvGrpSpPr>
        <p:grpSpPr>
          <a:xfrm>
            <a:off x="283450" y="4732417"/>
            <a:ext cx="399298" cy="399298"/>
            <a:chOff x="815735" y="5526550"/>
            <a:chExt cx="526132" cy="526132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0A490364-7C20-38AF-8382-F79B49DB7751}"/>
                </a:ext>
              </a:extLst>
            </p:cNvPr>
            <p:cNvSpPr/>
            <p:nvPr/>
          </p:nvSpPr>
          <p:spPr>
            <a:xfrm>
              <a:off x="815735" y="5526550"/>
              <a:ext cx="526132" cy="526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Graphique 21" descr="Panier">
              <a:extLst>
                <a:ext uri="{FF2B5EF4-FFF2-40B4-BE49-F238E27FC236}">
                  <a16:creationId xmlns:a16="http://schemas.microsoft.com/office/drawing/2014/main" id="{84428B4C-1CC9-032B-4383-42BE1BEA6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9620" y="5584666"/>
              <a:ext cx="409899" cy="409899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1D3A9A1-CACC-93CC-639A-CC33F525FE46}"/>
              </a:ext>
            </a:extLst>
          </p:cNvPr>
          <p:cNvGrpSpPr/>
          <p:nvPr/>
        </p:nvGrpSpPr>
        <p:grpSpPr>
          <a:xfrm>
            <a:off x="283450" y="5151579"/>
            <a:ext cx="399298" cy="399298"/>
            <a:chOff x="1294952" y="2215406"/>
            <a:chExt cx="526132" cy="526132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9841EFBA-959D-562F-81BE-6C48EA53CE31}"/>
                </a:ext>
              </a:extLst>
            </p:cNvPr>
            <p:cNvSpPr/>
            <p:nvPr/>
          </p:nvSpPr>
          <p:spPr>
            <a:xfrm>
              <a:off x="1294952" y="2215406"/>
              <a:ext cx="526132" cy="526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Graphique 24" descr="Enfant avec ballon">
              <a:extLst>
                <a:ext uri="{FF2B5EF4-FFF2-40B4-BE49-F238E27FC236}">
                  <a16:creationId xmlns:a16="http://schemas.microsoft.com/office/drawing/2014/main" id="{A38EB439-FF73-7177-A93A-4FC6D4311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95665" y="2229624"/>
              <a:ext cx="473784" cy="473784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FE86D25-7853-FC42-F56B-1C67FB5BD606}"/>
              </a:ext>
            </a:extLst>
          </p:cNvPr>
          <p:cNvGrpSpPr/>
          <p:nvPr/>
        </p:nvGrpSpPr>
        <p:grpSpPr>
          <a:xfrm>
            <a:off x="283450" y="4312510"/>
            <a:ext cx="399298" cy="399298"/>
            <a:chOff x="-588389" y="4126340"/>
            <a:chExt cx="399298" cy="399298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A11E3F30-96AB-4094-009E-526FBD441F52}"/>
                </a:ext>
              </a:extLst>
            </p:cNvPr>
            <p:cNvSpPr/>
            <p:nvPr/>
          </p:nvSpPr>
          <p:spPr>
            <a:xfrm>
              <a:off x="-588389" y="4126340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Graphique 27" descr="Kiosque">
              <a:extLst>
                <a:ext uri="{FF2B5EF4-FFF2-40B4-BE49-F238E27FC236}">
                  <a16:creationId xmlns:a16="http://schemas.microsoft.com/office/drawing/2014/main" id="{60CF4CEB-1CC5-8608-6784-829B2EB84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555771" y="4160405"/>
              <a:ext cx="331168" cy="331168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2D3B3A2-23B8-0189-351A-A39B6A9E6BD5}"/>
              </a:ext>
            </a:extLst>
          </p:cNvPr>
          <p:cNvGrpSpPr/>
          <p:nvPr/>
        </p:nvGrpSpPr>
        <p:grpSpPr>
          <a:xfrm>
            <a:off x="283450" y="5570456"/>
            <a:ext cx="399298" cy="399298"/>
            <a:chOff x="287387" y="5704661"/>
            <a:chExt cx="399298" cy="399298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148A451-9DBB-276B-7676-E68598BD2FEA}"/>
                </a:ext>
              </a:extLst>
            </p:cNvPr>
            <p:cNvSpPr/>
            <p:nvPr/>
          </p:nvSpPr>
          <p:spPr>
            <a:xfrm>
              <a:off x="287387" y="5704661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Graphique 33" descr="Scène de parc">
              <a:extLst>
                <a:ext uri="{FF2B5EF4-FFF2-40B4-BE49-F238E27FC236}">
                  <a16:creationId xmlns:a16="http://schemas.microsoft.com/office/drawing/2014/main" id="{CFA2818D-536E-51A5-548D-279B21568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2851" y="5720621"/>
              <a:ext cx="324105" cy="324105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A5F10F2-B7BE-8D28-FFD5-24377A570388}"/>
              </a:ext>
            </a:extLst>
          </p:cNvPr>
          <p:cNvGrpSpPr/>
          <p:nvPr/>
        </p:nvGrpSpPr>
        <p:grpSpPr>
          <a:xfrm>
            <a:off x="283450" y="6407105"/>
            <a:ext cx="399298" cy="399298"/>
            <a:chOff x="287387" y="6122292"/>
            <a:chExt cx="399298" cy="399298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61CA5CCD-B131-BD90-68C2-2A53CAD1DB67}"/>
                </a:ext>
              </a:extLst>
            </p:cNvPr>
            <p:cNvSpPr/>
            <p:nvPr/>
          </p:nvSpPr>
          <p:spPr>
            <a:xfrm>
              <a:off x="287387" y="6122292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Graphique 36" descr="Danser">
              <a:extLst>
                <a:ext uri="{FF2B5EF4-FFF2-40B4-BE49-F238E27FC236}">
                  <a16:creationId xmlns:a16="http://schemas.microsoft.com/office/drawing/2014/main" id="{7D88061D-134F-D090-EAD6-E33B15C38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09496" y="6161291"/>
              <a:ext cx="350814" cy="350814"/>
            </a:xfrm>
            <a:prstGeom prst="rect">
              <a:avLst/>
            </a:prstGeom>
          </p:spPr>
        </p:pic>
      </p:grpSp>
      <p:sp>
        <p:nvSpPr>
          <p:cNvPr id="38" name="Titre 3">
            <a:extLst>
              <a:ext uri="{FF2B5EF4-FFF2-40B4-BE49-F238E27FC236}">
                <a16:creationId xmlns:a16="http://schemas.microsoft.com/office/drawing/2014/main" id="{CBD03F41-4E2C-B556-6F05-8F012C3A76AD}"/>
              </a:ext>
            </a:extLst>
          </p:cNvPr>
          <p:cNvSpPr txBox="1">
            <a:spLocks/>
          </p:cNvSpPr>
          <p:nvPr/>
        </p:nvSpPr>
        <p:spPr>
          <a:xfrm>
            <a:off x="0" y="1711322"/>
            <a:ext cx="3560651" cy="255471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Une halle plus grande </a:t>
            </a: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au centre d’un espace public dessiner avec elle.</a:t>
            </a:r>
          </a:p>
          <a:p>
            <a:pPr>
              <a:spcBef>
                <a:spcPts val="0"/>
              </a:spcBef>
            </a:pPr>
            <a:endParaRPr lang="fr-FR" sz="1400" b="1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La piétonisation de la rue du Landy.</a:t>
            </a:r>
          </a:p>
          <a:p>
            <a:endParaRPr lang="fr-FR" sz="1400" b="1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Un sol continu pour unifier la centralité.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Des entités thématisées.</a:t>
            </a:r>
          </a:p>
          <a:p>
            <a:pPr>
              <a:spcBef>
                <a:spcPts val="0"/>
              </a:spcBef>
            </a:pPr>
            <a:endParaRPr lang="fr-FR" sz="1400" b="1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Extension emprise espace public .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097D16DD-626E-ECBB-D456-ACA621BA0BDD}"/>
              </a:ext>
            </a:extLst>
          </p:cNvPr>
          <p:cNvGrpSpPr/>
          <p:nvPr/>
        </p:nvGrpSpPr>
        <p:grpSpPr>
          <a:xfrm>
            <a:off x="283450" y="5987318"/>
            <a:ext cx="399298" cy="399298"/>
            <a:chOff x="-1951579" y="5462374"/>
            <a:chExt cx="399298" cy="399298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33746ADF-C35E-89CB-25B7-8B6C881CF76E}"/>
                </a:ext>
              </a:extLst>
            </p:cNvPr>
            <p:cNvSpPr/>
            <p:nvPr/>
          </p:nvSpPr>
          <p:spPr>
            <a:xfrm>
              <a:off x="-1951579" y="5462374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Graphique 40" descr="Couverts de table">
              <a:extLst>
                <a:ext uri="{FF2B5EF4-FFF2-40B4-BE49-F238E27FC236}">
                  <a16:creationId xmlns:a16="http://schemas.microsoft.com/office/drawing/2014/main" id="{9B0EA7A3-864A-72F6-4861-5824B65B4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908025" y="5514846"/>
              <a:ext cx="308342" cy="308342"/>
            </a:xfrm>
            <a:prstGeom prst="rect">
              <a:avLst/>
            </a:prstGeom>
          </p:spPr>
        </p:pic>
      </p:grpSp>
      <p:sp>
        <p:nvSpPr>
          <p:cNvPr id="44" name="Titre 3">
            <a:extLst>
              <a:ext uri="{FF2B5EF4-FFF2-40B4-BE49-F238E27FC236}">
                <a16:creationId xmlns:a16="http://schemas.microsoft.com/office/drawing/2014/main" id="{867CC333-6E16-3DD5-9A32-D961AB311D2C}"/>
              </a:ext>
            </a:extLst>
          </p:cNvPr>
          <p:cNvSpPr txBox="1">
            <a:spLocks/>
          </p:cNvSpPr>
          <p:nvPr/>
        </p:nvSpPr>
        <p:spPr>
          <a:xfrm>
            <a:off x="4489699" y="6259350"/>
            <a:ext cx="3041152" cy="615723"/>
          </a:xfrm>
          <a:prstGeom prst="rect">
            <a:avLst/>
          </a:prstGeom>
          <a:noFill/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Le Plan Guide de 2021</a:t>
            </a:r>
          </a:p>
          <a:p>
            <a:pPr>
              <a:spcBef>
                <a:spcPts val="0"/>
              </a:spcBef>
            </a:pPr>
            <a:r>
              <a:rPr lang="fr-FR" sz="1400" i="1" dirty="0">
                <a:solidFill>
                  <a:srgbClr val="476A6F"/>
                </a:solidFill>
                <a:latin typeface="Swis721 BT" panose="020B0504020202020204" pitchFamily="34" charset="0"/>
              </a:rPr>
              <a:t>(Germe &amp; JAM)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-34844" y="-5771"/>
            <a:ext cx="601737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-11768" y="73944"/>
            <a:ext cx="590436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02</a:t>
            </a:r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808894" y="14304"/>
            <a:ext cx="11383106" cy="6461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just"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 Secteur Vieux Saint-Ouen – Focus marché du Landy</a:t>
            </a:r>
          </a:p>
        </p:txBody>
      </p:sp>
    </p:spTree>
    <p:extLst>
      <p:ext uri="{BB962C8B-B14F-4D97-AF65-F5344CB8AC3E}">
        <p14:creationId xmlns:p14="http://schemas.microsoft.com/office/powerpoint/2010/main" val="25876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59B0785-E50B-DE63-C3CB-A7FF32E7D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6" t="20452" r="34351" b="15328"/>
          <a:stretch/>
        </p:blipFill>
        <p:spPr>
          <a:xfrm>
            <a:off x="4647598" y="657764"/>
            <a:ext cx="7532719" cy="5732642"/>
          </a:xfrm>
          <a:prstGeom prst="rect">
            <a:avLst/>
          </a:prstGeom>
        </p:spPr>
      </p:pic>
      <p:sp>
        <p:nvSpPr>
          <p:cNvPr id="66" name="Forme libre : forme 65">
            <a:extLst>
              <a:ext uri="{FF2B5EF4-FFF2-40B4-BE49-F238E27FC236}">
                <a16:creationId xmlns:a16="http://schemas.microsoft.com/office/drawing/2014/main" id="{B5C956BD-24A6-C147-A3B0-5AA9968AE076}"/>
              </a:ext>
            </a:extLst>
          </p:cNvPr>
          <p:cNvSpPr/>
          <p:nvPr/>
        </p:nvSpPr>
        <p:spPr>
          <a:xfrm>
            <a:off x="6612636" y="3001655"/>
            <a:ext cx="3325368" cy="1849120"/>
          </a:xfrm>
          <a:custGeom>
            <a:avLst/>
            <a:gdLst>
              <a:gd name="connsiteX0" fmla="*/ 289560 w 2230120"/>
              <a:gd name="connsiteY0" fmla="*/ 0 h 1087120"/>
              <a:gd name="connsiteX1" fmla="*/ 2230120 w 2230120"/>
              <a:gd name="connsiteY1" fmla="*/ 726440 h 1087120"/>
              <a:gd name="connsiteX2" fmla="*/ 1894840 w 2230120"/>
              <a:gd name="connsiteY2" fmla="*/ 1087120 h 1087120"/>
              <a:gd name="connsiteX3" fmla="*/ 0 w 2230120"/>
              <a:gd name="connsiteY3" fmla="*/ 325120 h 1087120"/>
              <a:gd name="connsiteX4" fmla="*/ 289560 w 2230120"/>
              <a:gd name="connsiteY4" fmla="*/ 0 h 1087120"/>
              <a:gd name="connsiteX0" fmla="*/ 375920 w 2316480"/>
              <a:gd name="connsiteY0" fmla="*/ 0 h 1087120"/>
              <a:gd name="connsiteX1" fmla="*/ 2316480 w 2316480"/>
              <a:gd name="connsiteY1" fmla="*/ 726440 h 1087120"/>
              <a:gd name="connsiteX2" fmla="*/ 1981200 w 2316480"/>
              <a:gd name="connsiteY2" fmla="*/ 1087120 h 1087120"/>
              <a:gd name="connsiteX3" fmla="*/ 0 w 2316480"/>
              <a:gd name="connsiteY3" fmla="*/ 274320 h 1087120"/>
              <a:gd name="connsiteX4" fmla="*/ 375920 w 2316480"/>
              <a:gd name="connsiteY4" fmla="*/ 0 h 1087120"/>
              <a:gd name="connsiteX0" fmla="*/ 375920 w 2504440"/>
              <a:gd name="connsiteY0" fmla="*/ 0 h 1087120"/>
              <a:gd name="connsiteX1" fmla="*/ 2504440 w 2504440"/>
              <a:gd name="connsiteY1" fmla="*/ 792480 h 1087120"/>
              <a:gd name="connsiteX2" fmla="*/ 1981200 w 2504440"/>
              <a:gd name="connsiteY2" fmla="*/ 1087120 h 1087120"/>
              <a:gd name="connsiteX3" fmla="*/ 0 w 2504440"/>
              <a:gd name="connsiteY3" fmla="*/ 274320 h 1087120"/>
              <a:gd name="connsiteX4" fmla="*/ 375920 w 2504440"/>
              <a:gd name="connsiteY4" fmla="*/ 0 h 1087120"/>
              <a:gd name="connsiteX0" fmla="*/ 375920 w 2504440"/>
              <a:gd name="connsiteY0" fmla="*/ 0 h 1645920"/>
              <a:gd name="connsiteX1" fmla="*/ 2504440 w 2504440"/>
              <a:gd name="connsiteY1" fmla="*/ 792480 h 1645920"/>
              <a:gd name="connsiteX2" fmla="*/ 1559560 w 2504440"/>
              <a:gd name="connsiteY2" fmla="*/ 1645920 h 1645920"/>
              <a:gd name="connsiteX3" fmla="*/ 0 w 2504440"/>
              <a:gd name="connsiteY3" fmla="*/ 274320 h 1645920"/>
              <a:gd name="connsiteX4" fmla="*/ 375920 w 2504440"/>
              <a:gd name="connsiteY4" fmla="*/ 0 h 1645920"/>
              <a:gd name="connsiteX0" fmla="*/ 1270000 w 3398520"/>
              <a:gd name="connsiteY0" fmla="*/ 0 h 1645920"/>
              <a:gd name="connsiteX1" fmla="*/ 3398520 w 3398520"/>
              <a:gd name="connsiteY1" fmla="*/ 792480 h 1645920"/>
              <a:gd name="connsiteX2" fmla="*/ 2453640 w 3398520"/>
              <a:gd name="connsiteY2" fmla="*/ 1645920 h 1645920"/>
              <a:gd name="connsiteX3" fmla="*/ 0 w 3398520"/>
              <a:gd name="connsiteY3" fmla="*/ 472440 h 1645920"/>
              <a:gd name="connsiteX4" fmla="*/ 1270000 w 3398520"/>
              <a:gd name="connsiteY4" fmla="*/ 0 h 1645920"/>
              <a:gd name="connsiteX0" fmla="*/ 1005840 w 3398520"/>
              <a:gd name="connsiteY0" fmla="*/ 0 h 1849120"/>
              <a:gd name="connsiteX1" fmla="*/ 3398520 w 3398520"/>
              <a:gd name="connsiteY1" fmla="*/ 995680 h 1849120"/>
              <a:gd name="connsiteX2" fmla="*/ 2453640 w 3398520"/>
              <a:gd name="connsiteY2" fmla="*/ 1849120 h 1849120"/>
              <a:gd name="connsiteX3" fmla="*/ 0 w 3398520"/>
              <a:gd name="connsiteY3" fmla="*/ 675640 h 1849120"/>
              <a:gd name="connsiteX4" fmla="*/ 1005840 w 3398520"/>
              <a:gd name="connsiteY4" fmla="*/ 0 h 1849120"/>
              <a:gd name="connsiteX0" fmla="*/ 1005840 w 3398520"/>
              <a:gd name="connsiteY0" fmla="*/ 0 h 1849120"/>
              <a:gd name="connsiteX1" fmla="*/ 3398520 w 3398520"/>
              <a:gd name="connsiteY1" fmla="*/ 995680 h 1849120"/>
              <a:gd name="connsiteX2" fmla="*/ 2453640 w 3398520"/>
              <a:gd name="connsiteY2" fmla="*/ 1849120 h 1849120"/>
              <a:gd name="connsiteX3" fmla="*/ 1711960 w 3398520"/>
              <a:gd name="connsiteY3" fmla="*/ 1478280 h 1849120"/>
              <a:gd name="connsiteX4" fmla="*/ 0 w 3398520"/>
              <a:gd name="connsiteY4" fmla="*/ 675640 h 1849120"/>
              <a:gd name="connsiteX5" fmla="*/ 1005840 w 3398520"/>
              <a:gd name="connsiteY5" fmla="*/ 0 h 1849120"/>
              <a:gd name="connsiteX0" fmla="*/ 1005840 w 3398520"/>
              <a:gd name="connsiteY0" fmla="*/ 0 h 1849120"/>
              <a:gd name="connsiteX1" fmla="*/ 3398520 w 3398520"/>
              <a:gd name="connsiteY1" fmla="*/ 995680 h 1849120"/>
              <a:gd name="connsiteX2" fmla="*/ 2453640 w 3398520"/>
              <a:gd name="connsiteY2" fmla="*/ 1849120 h 1849120"/>
              <a:gd name="connsiteX3" fmla="*/ 1711960 w 3398520"/>
              <a:gd name="connsiteY3" fmla="*/ 1478280 h 1849120"/>
              <a:gd name="connsiteX4" fmla="*/ 1224280 w 3398520"/>
              <a:gd name="connsiteY4" fmla="*/ 1259840 h 1849120"/>
              <a:gd name="connsiteX5" fmla="*/ 0 w 3398520"/>
              <a:gd name="connsiteY5" fmla="*/ 675640 h 1849120"/>
              <a:gd name="connsiteX6" fmla="*/ 1005840 w 3398520"/>
              <a:gd name="connsiteY6" fmla="*/ 0 h 1849120"/>
              <a:gd name="connsiteX0" fmla="*/ 1005840 w 3398520"/>
              <a:gd name="connsiteY0" fmla="*/ 0 h 1849120"/>
              <a:gd name="connsiteX1" fmla="*/ 3398520 w 3398520"/>
              <a:gd name="connsiteY1" fmla="*/ 995680 h 1849120"/>
              <a:gd name="connsiteX2" fmla="*/ 2453640 w 3398520"/>
              <a:gd name="connsiteY2" fmla="*/ 1849120 h 1849120"/>
              <a:gd name="connsiteX3" fmla="*/ 1711960 w 3398520"/>
              <a:gd name="connsiteY3" fmla="*/ 1478280 h 1849120"/>
              <a:gd name="connsiteX4" fmla="*/ 1493520 w 3398520"/>
              <a:gd name="connsiteY4" fmla="*/ 1376680 h 1849120"/>
              <a:gd name="connsiteX5" fmla="*/ 1224280 w 3398520"/>
              <a:gd name="connsiteY5" fmla="*/ 1259840 h 1849120"/>
              <a:gd name="connsiteX6" fmla="*/ 0 w 3398520"/>
              <a:gd name="connsiteY6" fmla="*/ 675640 h 1849120"/>
              <a:gd name="connsiteX7" fmla="*/ 1005840 w 3398520"/>
              <a:gd name="connsiteY7" fmla="*/ 0 h 1849120"/>
              <a:gd name="connsiteX0" fmla="*/ 1005840 w 3398520"/>
              <a:gd name="connsiteY0" fmla="*/ 0 h 1849120"/>
              <a:gd name="connsiteX1" fmla="*/ 3398520 w 3398520"/>
              <a:gd name="connsiteY1" fmla="*/ 995680 h 1849120"/>
              <a:gd name="connsiteX2" fmla="*/ 2453640 w 3398520"/>
              <a:gd name="connsiteY2" fmla="*/ 1849120 h 1849120"/>
              <a:gd name="connsiteX3" fmla="*/ 1711960 w 3398520"/>
              <a:gd name="connsiteY3" fmla="*/ 1478280 h 1849120"/>
              <a:gd name="connsiteX4" fmla="*/ 1463040 w 3398520"/>
              <a:gd name="connsiteY4" fmla="*/ 1214120 h 1849120"/>
              <a:gd name="connsiteX5" fmla="*/ 1224280 w 3398520"/>
              <a:gd name="connsiteY5" fmla="*/ 1259840 h 1849120"/>
              <a:gd name="connsiteX6" fmla="*/ 0 w 3398520"/>
              <a:gd name="connsiteY6" fmla="*/ 675640 h 1849120"/>
              <a:gd name="connsiteX7" fmla="*/ 1005840 w 3398520"/>
              <a:gd name="connsiteY7" fmla="*/ 0 h 1849120"/>
              <a:gd name="connsiteX0" fmla="*/ 1005840 w 3398520"/>
              <a:gd name="connsiteY0" fmla="*/ 0 h 1849120"/>
              <a:gd name="connsiteX1" fmla="*/ 3398520 w 3398520"/>
              <a:gd name="connsiteY1" fmla="*/ 995680 h 1849120"/>
              <a:gd name="connsiteX2" fmla="*/ 2453640 w 3398520"/>
              <a:gd name="connsiteY2" fmla="*/ 1849120 h 1849120"/>
              <a:gd name="connsiteX3" fmla="*/ 1711960 w 3398520"/>
              <a:gd name="connsiteY3" fmla="*/ 1478280 h 1849120"/>
              <a:gd name="connsiteX4" fmla="*/ 1422400 w 3398520"/>
              <a:gd name="connsiteY4" fmla="*/ 1163320 h 1849120"/>
              <a:gd name="connsiteX5" fmla="*/ 1224280 w 3398520"/>
              <a:gd name="connsiteY5" fmla="*/ 1259840 h 1849120"/>
              <a:gd name="connsiteX6" fmla="*/ 0 w 3398520"/>
              <a:gd name="connsiteY6" fmla="*/ 675640 h 1849120"/>
              <a:gd name="connsiteX7" fmla="*/ 1005840 w 3398520"/>
              <a:gd name="connsiteY7" fmla="*/ 0 h 1849120"/>
              <a:gd name="connsiteX0" fmla="*/ 1005840 w 3398520"/>
              <a:gd name="connsiteY0" fmla="*/ 0 h 1849120"/>
              <a:gd name="connsiteX1" fmla="*/ 3398520 w 3398520"/>
              <a:gd name="connsiteY1" fmla="*/ 995680 h 1849120"/>
              <a:gd name="connsiteX2" fmla="*/ 2453640 w 3398520"/>
              <a:gd name="connsiteY2" fmla="*/ 1849120 h 1849120"/>
              <a:gd name="connsiteX3" fmla="*/ 1711960 w 3398520"/>
              <a:gd name="connsiteY3" fmla="*/ 1478280 h 1849120"/>
              <a:gd name="connsiteX4" fmla="*/ 1422400 w 3398520"/>
              <a:gd name="connsiteY4" fmla="*/ 1163320 h 1849120"/>
              <a:gd name="connsiteX5" fmla="*/ 1127760 w 3398520"/>
              <a:gd name="connsiteY5" fmla="*/ 1249680 h 1849120"/>
              <a:gd name="connsiteX6" fmla="*/ 0 w 3398520"/>
              <a:gd name="connsiteY6" fmla="*/ 675640 h 1849120"/>
              <a:gd name="connsiteX7" fmla="*/ 1005840 w 3398520"/>
              <a:gd name="connsiteY7" fmla="*/ 0 h 1849120"/>
              <a:gd name="connsiteX0" fmla="*/ 1005840 w 3398520"/>
              <a:gd name="connsiteY0" fmla="*/ 0 h 1849120"/>
              <a:gd name="connsiteX1" fmla="*/ 3398520 w 3398520"/>
              <a:gd name="connsiteY1" fmla="*/ 995680 h 1849120"/>
              <a:gd name="connsiteX2" fmla="*/ 2453640 w 3398520"/>
              <a:gd name="connsiteY2" fmla="*/ 1849120 h 1849120"/>
              <a:gd name="connsiteX3" fmla="*/ 1671320 w 3398520"/>
              <a:gd name="connsiteY3" fmla="*/ 1463040 h 1849120"/>
              <a:gd name="connsiteX4" fmla="*/ 1422400 w 3398520"/>
              <a:gd name="connsiteY4" fmla="*/ 1163320 h 1849120"/>
              <a:gd name="connsiteX5" fmla="*/ 1127760 w 3398520"/>
              <a:gd name="connsiteY5" fmla="*/ 1249680 h 1849120"/>
              <a:gd name="connsiteX6" fmla="*/ 0 w 3398520"/>
              <a:gd name="connsiteY6" fmla="*/ 675640 h 1849120"/>
              <a:gd name="connsiteX7" fmla="*/ 1005840 w 3398520"/>
              <a:gd name="connsiteY7" fmla="*/ 0 h 1849120"/>
              <a:gd name="connsiteX0" fmla="*/ 1005840 w 3398520"/>
              <a:gd name="connsiteY0" fmla="*/ 0 h 1849120"/>
              <a:gd name="connsiteX1" fmla="*/ 3398520 w 3398520"/>
              <a:gd name="connsiteY1" fmla="*/ 995680 h 1849120"/>
              <a:gd name="connsiteX2" fmla="*/ 2453640 w 3398520"/>
              <a:gd name="connsiteY2" fmla="*/ 1849120 h 1849120"/>
              <a:gd name="connsiteX3" fmla="*/ 1671320 w 3398520"/>
              <a:gd name="connsiteY3" fmla="*/ 1463040 h 1849120"/>
              <a:gd name="connsiteX4" fmla="*/ 1422400 w 3398520"/>
              <a:gd name="connsiteY4" fmla="*/ 1163320 h 1849120"/>
              <a:gd name="connsiteX5" fmla="*/ 1148080 w 3398520"/>
              <a:gd name="connsiteY5" fmla="*/ 1254760 h 1849120"/>
              <a:gd name="connsiteX6" fmla="*/ 0 w 3398520"/>
              <a:gd name="connsiteY6" fmla="*/ 675640 h 1849120"/>
              <a:gd name="connsiteX7" fmla="*/ 1005840 w 3398520"/>
              <a:gd name="connsiteY7" fmla="*/ 0 h 1849120"/>
              <a:gd name="connsiteX0" fmla="*/ 1005840 w 3398520"/>
              <a:gd name="connsiteY0" fmla="*/ 0 h 1849120"/>
              <a:gd name="connsiteX1" fmla="*/ 3398520 w 3398520"/>
              <a:gd name="connsiteY1" fmla="*/ 995680 h 1849120"/>
              <a:gd name="connsiteX2" fmla="*/ 2453640 w 3398520"/>
              <a:gd name="connsiteY2" fmla="*/ 1849120 h 1849120"/>
              <a:gd name="connsiteX3" fmla="*/ 1671320 w 3398520"/>
              <a:gd name="connsiteY3" fmla="*/ 1463040 h 1849120"/>
              <a:gd name="connsiteX4" fmla="*/ 1407160 w 3398520"/>
              <a:gd name="connsiteY4" fmla="*/ 1132840 h 1849120"/>
              <a:gd name="connsiteX5" fmla="*/ 1148080 w 3398520"/>
              <a:gd name="connsiteY5" fmla="*/ 1254760 h 1849120"/>
              <a:gd name="connsiteX6" fmla="*/ 0 w 3398520"/>
              <a:gd name="connsiteY6" fmla="*/ 675640 h 1849120"/>
              <a:gd name="connsiteX7" fmla="*/ 1005840 w 3398520"/>
              <a:gd name="connsiteY7" fmla="*/ 0 h 1849120"/>
              <a:gd name="connsiteX0" fmla="*/ 1005840 w 3398520"/>
              <a:gd name="connsiteY0" fmla="*/ 0 h 1849120"/>
              <a:gd name="connsiteX1" fmla="*/ 3398520 w 3398520"/>
              <a:gd name="connsiteY1" fmla="*/ 995680 h 1849120"/>
              <a:gd name="connsiteX2" fmla="*/ 2453640 w 3398520"/>
              <a:gd name="connsiteY2" fmla="*/ 1849120 h 1849120"/>
              <a:gd name="connsiteX3" fmla="*/ 1671320 w 3398520"/>
              <a:gd name="connsiteY3" fmla="*/ 1463040 h 1849120"/>
              <a:gd name="connsiteX4" fmla="*/ 1361440 w 3398520"/>
              <a:gd name="connsiteY4" fmla="*/ 1107440 h 1849120"/>
              <a:gd name="connsiteX5" fmla="*/ 1148080 w 3398520"/>
              <a:gd name="connsiteY5" fmla="*/ 1254760 h 1849120"/>
              <a:gd name="connsiteX6" fmla="*/ 0 w 3398520"/>
              <a:gd name="connsiteY6" fmla="*/ 675640 h 1849120"/>
              <a:gd name="connsiteX7" fmla="*/ 1005840 w 3398520"/>
              <a:gd name="connsiteY7" fmla="*/ 0 h 1849120"/>
              <a:gd name="connsiteX0" fmla="*/ 1005840 w 3398520"/>
              <a:gd name="connsiteY0" fmla="*/ 0 h 1849120"/>
              <a:gd name="connsiteX1" fmla="*/ 3398520 w 3398520"/>
              <a:gd name="connsiteY1" fmla="*/ 995680 h 1849120"/>
              <a:gd name="connsiteX2" fmla="*/ 2453640 w 3398520"/>
              <a:gd name="connsiteY2" fmla="*/ 1849120 h 1849120"/>
              <a:gd name="connsiteX3" fmla="*/ 1671320 w 3398520"/>
              <a:gd name="connsiteY3" fmla="*/ 1463040 h 1849120"/>
              <a:gd name="connsiteX4" fmla="*/ 1381760 w 3398520"/>
              <a:gd name="connsiteY4" fmla="*/ 1132840 h 1849120"/>
              <a:gd name="connsiteX5" fmla="*/ 1148080 w 3398520"/>
              <a:gd name="connsiteY5" fmla="*/ 1254760 h 1849120"/>
              <a:gd name="connsiteX6" fmla="*/ 0 w 3398520"/>
              <a:gd name="connsiteY6" fmla="*/ 675640 h 1849120"/>
              <a:gd name="connsiteX7" fmla="*/ 1005840 w 3398520"/>
              <a:gd name="connsiteY7" fmla="*/ 0 h 1849120"/>
              <a:gd name="connsiteX0" fmla="*/ 1005840 w 3398520"/>
              <a:gd name="connsiteY0" fmla="*/ 0 h 1849120"/>
              <a:gd name="connsiteX1" fmla="*/ 2998216 w 3398520"/>
              <a:gd name="connsiteY1" fmla="*/ 820928 h 1849120"/>
              <a:gd name="connsiteX2" fmla="*/ 3398520 w 3398520"/>
              <a:gd name="connsiteY2" fmla="*/ 995680 h 1849120"/>
              <a:gd name="connsiteX3" fmla="*/ 2453640 w 3398520"/>
              <a:gd name="connsiteY3" fmla="*/ 1849120 h 1849120"/>
              <a:gd name="connsiteX4" fmla="*/ 1671320 w 3398520"/>
              <a:gd name="connsiteY4" fmla="*/ 1463040 h 1849120"/>
              <a:gd name="connsiteX5" fmla="*/ 1381760 w 3398520"/>
              <a:gd name="connsiteY5" fmla="*/ 1132840 h 1849120"/>
              <a:gd name="connsiteX6" fmla="*/ 1148080 w 3398520"/>
              <a:gd name="connsiteY6" fmla="*/ 1254760 h 1849120"/>
              <a:gd name="connsiteX7" fmla="*/ 0 w 3398520"/>
              <a:gd name="connsiteY7" fmla="*/ 675640 h 1849120"/>
              <a:gd name="connsiteX8" fmla="*/ 1005840 w 3398520"/>
              <a:gd name="connsiteY8" fmla="*/ 0 h 1849120"/>
              <a:gd name="connsiteX0" fmla="*/ 1005840 w 3398520"/>
              <a:gd name="connsiteY0" fmla="*/ 0 h 1849120"/>
              <a:gd name="connsiteX1" fmla="*/ 2998216 w 3398520"/>
              <a:gd name="connsiteY1" fmla="*/ 820928 h 1849120"/>
              <a:gd name="connsiteX2" fmla="*/ 3211576 w 3398520"/>
              <a:gd name="connsiteY2" fmla="*/ 924560 h 1849120"/>
              <a:gd name="connsiteX3" fmla="*/ 3398520 w 3398520"/>
              <a:gd name="connsiteY3" fmla="*/ 995680 h 1849120"/>
              <a:gd name="connsiteX4" fmla="*/ 2453640 w 3398520"/>
              <a:gd name="connsiteY4" fmla="*/ 1849120 h 1849120"/>
              <a:gd name="connsiteX5" fmla="*/ 1671320 w 3398520"/>
              <a:gd name="connsiteY5" fmla="*/ 1463040 h 1849120"/>
              <a:gd name="connsiteX6" fmla="*/ 1381760 w 3398520"/>
              <a:gd name="connsiteY6" fmla="*/ 1132840 h 1849120"/>
              <a:gd name="connsiteX7" fmla="*/ 1148080 w 3398520"/>
              <a:gd name="connsiteY7" fmla="*/ 1254760 h 1849120"/>
              <a:gd name="connsiteX8" fmla="*/ 0 w 3398520"/>
              <a:gd name="connsiteY8" fmla="*/ 675640 h 1849120"/>
              <a:gd name="connsiteX9" fmla="*/ 1005840 w 3398520"/>
              <a:gd name="connsiteY9" fmla="*/ 0 h 1849120"/>
              <a:gd name="connsiteX0" fmla="*/ 1005840 w 3398520"/>
              <a:gd name="connsiteY0" fmla="*/ 0 h 1849120"/>
              <a:gd name="connsiteX1" fmla="*/ 2998216 w 3398520"/>
              <a:gd name="connsiteY1" fmla="*/ 820928 h 1849120"/>
              <a:gd name="connsiteX2" fmla="*/ 3034792 w 3398520"/>
              <a:gd name="connsiteY2" fmla="*/ 997712 h 1849120"/>
              <a:gd name="connsiteX3" fmla="*/ 3398520 w 3398520"/>
              <a:gd name="connsiteY3" fmla="*/ 995680 h 1849120"/>
              <a:gd name="connsiteX4" fmla="*/ 2453640 w 3398520"/>
              <a:gd name="connsiteY4" fmla="*/ 1849120 h 1849120"/>
              <a:gd name="connsiteX5" fmla="*/ 1671320 w 3398520"/>
              <a:gd name="connsiteY5" fmla="*/ 1463040 h 1849120"/>
              <a:gd name="connsiteX6" fmla="*/ 1381760 w 3398520"/>
              <a:gd name="connsiteY6" fmla="*/ 1132840 h 1849120"/>
              <a:gd name="connsiteX7" fmla="*/ 1148080 w 3398520"/>
              <a:gd name="connsiteY7" fmla="*/ 1254760 h 1849120"/>
              <a:gd name="connsiteX8" fmla="*/ 0 w 3398520"/>
              <a:gd name="connsiteY8" fmla="*/ 675640 h 1849120"/>
              <a:gd name="connsiteX9" fmla="*/ 1005840 w 3398520"/>
              <a:gd name="connsiteY9" fmla="*/ 0 h 1849120"/>
              <a:gd name="connsiteX0" fmla="*/ 1005840 w 3325368"/>
              <a:gd name="connsiteY0" fmla="*/ 0 h 1849120"/>
              <a:gd name="connsiteX1" fmla="*/ 2998216 w 3325368"/>
              <a:gd name="connsiteY1" fmla="*/ 820928 h 1849120"/>
              <a:gd name="connsiteX2" fmla="*/ 3034792 w 3325368"/>
              <a:gd name="connsiteY2" fmla="*/ 997712 h 1849120"/>
              <a:gd name="connsiteX3" fmla="*/ 3325368 w 3325368"/>
              <a:gd name="connsiteY3" fmla="*/ 1068832 h 1849120"/>
              <a:gd name="connsiteX4" fmla="*/ 2453640 w 3325368"/>
              <a:gd name="connsiteY4" fmla="*/ 1849120 h 1849120"/>
              <a:gd name="connsiteX5" fmla="*/ 1671320 w 3325368"/>
              <a:gd name="connsiteY5" fmla="*/ 1463040 h 1849120"/>
              <a:gd name="connsiteX6" fmla="*/ 1381760 w 3325368"/>
              <a:gd name="connsiteY6" fmla="*/ 1132840 h 1849120"/>
              <a:gd name="connsiteX7" fmla="*/ 1148080 w 3325368"/>
              <a:gd name="connsiteY7" fmla="*/ 1254760 h 1849120"/>
              <a:gd name="connsiteX8" fmla="*/ 0 w 3325368"/>
              <a:gd name="connsiteY8" fmla="*/ 675640 h 1849120"/>
              <a:gd name="connsiteX9" fmla="*/ 1005840 w 3325368"/>
              <a:gd name="connsiteY9" fmla="*/ 0 h 184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5368" h="1849120">
                <a:moveTo>
                  <a:pt x="1005840" y="0"/>
                </a:moveTo>
                <a:lnTo>
                  <a:pt x="2998216" y="820928"/>
                </a:lnTo>
                <a:lnTo>
                  <a:pt x="3034792" y="997712"/>
                </a:lnTo>
                <a:lnTo>
                  <a:pt x="3325368" y="1068832"/>
                </a:lnTo>
                <a:lnTo>
                  <a:pt x="2453640" y="1849120"/>
                </a:lnTo>
                <a:lnTo>
                  <a:pt x="1671320" y="1463040"/>
                </a:lnTo>
                <a:lnTo>
                  <a:pt x="1381760" y="1132840"/>
                </a:lnTo>
                <a:lnTo>
                  <a:pt x="1148080" y="1254760"/>
                </a:lnTo>
                <a:lnTo>
                  <a:pt x="0" y="675640"/>
                </a:lnTo>
                <a:lnTo>
                  <a:pt x="1005840" y="0"/>
                </a:lnTo>
                <a:close/>
              </a:path>
            </a:pathLst>
          </a:custGeom>
          <a:solidFill>
            <a:srgbClr val="EDE4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3" name="Forme libre : forme 72">
            <a:extLst>
              <a:ext uri="{FF2B5EF4-FFF2-40B4-BE49-F238E27FC236}">
                <a16:creationId xmlns:a16="http://schemas.microsoft.com/office/drawing/2014/main" id="{B2D158C6-A640-B5E3-4C4F-B4641FBB6DA5}"/>
              </a:ext>
            </a:extLst>
          </p:cNvPr>
          <p:cNvSpPr/>
          <p:nvPr/>
        </p:nvSpPr>
        <p:spPr>
          <a:xfrm>
            <a:off x="5882640" y="1912620"/>
            <a:ext cx="3802380" cy="2956560"/>
          </a:xfrm>
          <a:custGeom>
            <a:avLst/>
            <a:gdLst>
              <a:gd name="connsiteX0" fmla="*/ 0 w 4008120"/>
              <a:gd name="connsiteY0" fmla="*/ 1363980 h 2956560"/>
              <a:gd name="connsiteX1" fmla="*/ 106680 w 4008120"/>
              <a:gd name="connsiteY1" fmla="*/ 1264920 h 2956560"/>
              <a:gd name="connsiteX2" fmla="*/ 624840 w 4008120"/>
              <a:gd name="connsiteY2" fmla="*/ 990600 h 2956560"/>
              <a:gd name="connsiteX3" fmla="*/ 1013460 w 4008120"/>
              <a:gd name="connsiteY3" fmla="*/ 693420 h 2956560"/>
              <a:gd name="connsiteX4" fmla="*/ 1775460 w 4008120"/>
              <a:gd name="connsiteY4" fmla="*/ 320040 h 2956560"/>
              <a:gd name="connsiteX5" fmla="*/ 2354580 w 4008120"/>
              <a:gd name="connsiteY5" fmla="*/ 0 h 2956560"/>
              <a:gd name="connsiteX6" fmla="*/ 2895600 w 4008120"/>
              <a:gd name="connsiteY6" fmla="*/ 342900 h 2956560"/>
              <a:gd name="connsiteX7" fmla="*/ 2194560 w 4008120"/>
              <a:gd name="connsiteY7" fmla="*/ 678180 h 2956560"/>
              <a:gd name="connsiteX8" fmla="*/ 2202180 w 4008120"/>
              <a:gd name="connsiteY8" fmla="*/ 739140 h 2956560"/>
              <a:gd name="connsiteX9" fmla="*/ 2202180 w 4008120"/>
              <a:gd name="connsiteY9" fmla="*/ 922020 h 2956560"/>
              <a:gd name="connsiteX10" fmla="*/ 2004060 w 4008120"/>
              <a:gd name="connsiteY10" fmla="*/ 1043940 h 2956560"/>
              <a:gd name="connsiteX11" fmla="*/ 2049780 w 4008120"/>
              <a:gd name="connsiteY11" fmla="*/ 1280160 h 2956560"/>
              <a:gd name="connsiteX12" fmla="*/ 4008120 w 4008120"/>
              <a:gd name="connsiteY12" fmla="*/ 2179320 h 2956560"/>
              <a:gd name="connsiteX13" fmla="*/ 3215640 w 4008120"/>
              <a:gd name="connsiteY13" fmla="*/ 2910840 h 2956560"/>
              <a:gd name="connsiteX14" fmla="*/ 2819400 w 4008120"/>
              <a:gd name="connsiteY14" fmla="*/ 2956560 h 2956560"/>
              <a:gd name="connsiteX15" fmla="*/ 2636520 w 4008120"/>
              <a:gd name="connsiteY15" fmla="*/ 2849880 h 2956560"/>
              <a:gd name="connsiteX16" fmla="*/ 2133600 w 4008120"/>
              <a:gd name="connsiteY16" fmla="*/ 2240280 h 2956560"/>
              <a:gd name="connsiteX17" fmla="*/ 1821180 w 4008120"/>
              <a:gd name="connsiteY17" fmla="*/ 2377440 h 2956560"/>
              <a:gd name="connsiteX18" fmla="*/ 1082040 w 4008120"/>
              <a:gd name="connsiteY18" fmla="*/ 1935480 h 2956560"/>
              <a:gd name="connsiteX19" fmla="*/ 815340 w 4008120"/>
              <a:gd name="connsiteY19" fmla="*/ 2011680 h 2956560"/>
              <a:gd name="connsiteX20" fmla="*/ 548640 w 4008120"/>
              <a:gd name="connsiteY20" fmla="*/ 1615440 h 2956560"/>
              <a:gd name="connsiteX21" fmla="*/ 175260 w 4008120"/>
              <a:gd name="connsiteY21" fmla="*/ 1767840 h 2956560"/>
              <a:gd name="connsiteX22" fmla="*/ 45720 w 4008120"/>
              <a:gd name="connsiteY22" fmla="*/ 1455420 h 2956560"/>
              <a:gd name="connsiteX23" fmla="*/ 0 w 4008120"/>
              <a:gd name="connsiteY23" fmla="*/ 1363980 h 2956560"/>
              <a:gd name="connsiteX0" fmla="*/ 0 w 3802380"/>
              <a:gd name="connsiteY0" fmla="*/ 1363980 h 2956560"/>
              <a:gd name="connsiteX1" fmla="*/ 106680 w 3802380"/>
              <a:gd name="connsiteY1" fmla="*/ 1264920 h 2956560"/>
              <a:gd name="connsiteX2" fmla="*/ 624840 w 3802380"/>
              <a:gd name="connsiteY2" fmla="*/ 990600 h 2956560"/>
              <a:gd name="connsiteX3" fmla="*/ 1013460 w 3802380"/>
              <a:gd name="connsiteY3" fmla="*/ 693420 h 2956560"/>
              <a:gd name="connsiteX4" fmla="*/ 1775460 w 3802380"/>
              <a:gd name="connsiteY4" fmla="*/ 320040 h 2956560"/>
              <a:gd name="connsiteX5" fmla="*/ 2354580 w 3802380"/>
              <a:gd name="connsiteY5" fmla="*/ 0 h 2956560"/>
              <a:gd name="connsiteX6" fmla="*/ 2895600 w 3802380"/>
              <a:gd name="connsiteY6" fmla="*/ 342900 h 2956560"/>
              <a:gd name="connsiteX7" fmla="*/ 2194560 w 3802380"/>
              <a:gd name="connsiteY7" fmla="*/ 678180 h 2956560"/>
              <a:gd name="connsiteX8" fmla="*/ 2202180 w 3802380"/>
              <a:gd name="connsiteY8" fmla="*/ 739140 h 2956560"/>
              <a:gd name="connsiteX9" fmla="*/ 2202180 w 3802380"/>
              <a:gd name="connsiteY9" fmla="*/ 922020 h 2956560"/>
              <a:gd name="connsiteX10" fmla="*/ 2004060 w 3802380"/>
              <a:gd name="connsiteY10" fmla="*/ 1043940 h 2956560"/>
              <a:gd name="connsiteX11" fmla="*/ 2049780 w 3802380"/>
              <a:gd name="connsiteY11" fmla="*/ 1280160 h 2956560"/>
              <a:gd name="connsiteX12" fmla="*/ 3802380 w 3802380"/>
              <a:gd name="connsiteY12" fmla="*/ 2118360 h 2956560"/>
              <a:gd name="connsiteX13" fmla="*/ 3215640 w 3802380"/>
              <a:gd name="connsiteY13" fmla="*/ 2910840 h 2956560"/>
              <a:gd name="connsiteX14" fmla="*/ 2819400 w 3802380"/>
              <a:gd name="connsiteY14" fmla="*/ 2956560 h 2956560"/>
              <a:gd name="connsiteX15" fmla="*/ 2636520 w 3802380"/>
              <a:gd name="connsiteY15" fmla="*/ 2849880 h 2956560"/>
              <a:gd name="connsiteX16" fmla="*/ 2133600 w 3802380"/>
              <a:gd name="connsiteY16" fmla="*/ 2240280 h 2956560"/>
              <a:gd name="connsiteX17" fmla="*/ 1821180 w 3802380"/>
              <a:gd name="connsiteY17" fmla="*/ 2377440 h 2956560"/>
              <a:gd name="connsiteX18" fmla="*/ 1082040 w 3802380"/>
              <a:gd name="connsiteY18" fmla="*/ 1935480 h 2956560"/>
              <a:gd name="connsiteX19" fmla="*/ 815340 w 3802380"/>
              <a:gd name="connsiteY19" fmla="*/ 2011680 h 2956560"/>
              <a:gd name="connsiteX20" fmla="*/ 548640 w 3802380"/>
              <a:gd name="connsiteY20" fmla="*/ 1615440 h 2956560"/>
              <a:gd name="connsiteX21" fmla="*/ 175260 w 3802380"/>
              <a:gd name="connsiteY21" fmla="*/ 1767840 h 2956560"/>
              <a:gd name="connsiteX22" fmla="*/ 45720 w 3802380"/>
              <a:gd name="connsiteY22" fmla="*/ 1455420 h 2956560"/>
              <a:gd name="connsiteX23" fmla="*/ 0 w 3802380"/>
              <a:gd name="connsiteY23" fmla="*/ 1363980 h 2956560"/>
              <a:gd name="connsiteX0" fmla="*/ 0 w 3802380"/>
              <a:gd name="connsiteY0" fmla="*/ 1363980 h 2956560"/>
              <a:gd name="connsiteX1" fmla="*/ 106680 w 3802380"/>
              <a:gd name="connsiteY1" fmla="*/ 1264920 h 2956560"/>
              <a:gd name="connsiteX2" fmla="*/ 624840 w 3802380"/>
              <a:gd name="connsiteY2" fmla="*/ 990600 h 2956560"/>
              <a:gd name="connsiteX3" fmla="*/ 1013460 w 3802380"/>
              <a:gd name="connsiteY3" fmla="*/ 693420 h 2956560"/>
              <a:gd name="connsiteX4" fmla="*/ 1775460 w 3802380"/>
              <a:gd name="connsiteY4" fmla="*/ 320040 h 2956560"/>
              <a:gd name="connsiteX5" fmla="*/ 2354580 w 3802380"/>
              <a:gd name="connsiteY5" fmla="*/ 0 h 2956560"/>
              <a:gd name="connsiteX6" fmla="*/ 2895600 w 3802380"/>
              <a:gd name="connsiteY6" fmla="*/ 342900 h 2956560"/>
              <a:gd name="connsiteX7" fmla="*/ 2194560 w 3802380"/>
              <a:gd name="connsiteY7" fmla="*/ 678180 h 2956560"/>
              <a:gd name="connsiteX8" fmla="*/ 2202180 w 3802380"/>
              <a:gd name="connsiteY8" fmla="*/ 739140 h 2956560"/>
              <a:gd name="connsiteX9" fmla="*/ 2202180 w 3802380"/>
              <a:gd name="connsiteY9" fmla="*/ 922020 h 2956560"/>
              <a:gd name="connsiteX10" fmla="*/ 2004060 w 3802380"/>
              <a:gd name="connsiteY10" fmla="*/ 1043940 h 2956560"/>
              <a:gd name="connsiteX11" fmla="*/ 2049780 w 3802380"/>
              <a:gd name="connsiteY11" fmla="*/ 1280160 h 2956560"/>
              <a:gd name="connsiteX12" fmla="*/ 3802380 w 3802380"/>
              <a:gd name="connsiteY12" fmla="*/ 2118360 h 2956560"/>
              <a:gd name="connsiteX13" fmla="*/ 2819400 w 3802380"/>
              <a:gd name="connsiteY13" fmla="*/ 2956560 h 2956560"/>
              <a:gd name="connsiteX14" fmla="*/ 2636520 w 3802380"/>
              <a:gd name="connsiteY14" fmla="*/ 2849880 h 2956560"/>
              <a:gd name="connsiteX15" fmla="*/ 2133600 w 3802380"/>
              <a:gd name="connsiteY15" fmla="*/ 2240280 h 2956560"/>
              <a:gd name="connsiteX16" fmla="*/ 1821180 w 3802380"/>
              <a:gd name="connsiteY16" fmla="*/ 2377440 h 2956560"/>
              <a:gd name="connsiteX17" fmla="*/ 1082040 w 3802380"/>
              <a:gd name="connsiteY17" fmla="*/ 1935480 h 2956560"/>
              <a:gd name="connsiteX18" fmla="*/ 815340 w 3802380"/>
              <a:gd name="connsiteY18" fmla="*/ 2011680 h 2956560"/>
              <a:gd name="connsiteX19" fmla="*/ 548640 w 3802380"/>
              <a:gd name="connsiteY19" fmla="*/ 1615440 h 2956560"/>
              <a:gd name="connsiteX20" fmla="*/ 175260 w 3802380"/>
              <a:gd name="connsiteY20" fmla="*/ 1767840 h 2956560"/>
              <a:gd name="connsiteX21" fmla="*/ 45720 w 3802380"/>
              <a:gd name="connsiteY21" fmla="*/ 1455420 h 2956560"/>
              <a:gd name="connsiteX22" fmla="*/ 0 w 3802380"/>
              <a:gd name="connsiteY22" fmla="*/ 1363980 h 29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802380" h="2956560">
                <a:moveTo>
                  <a:pt x="0" y="1363980"/>
                </a:moveTo>
                <a:lnTo>
                  <a:pt x="106680" y="1264920"/>
                </a:lnTo>
                <a:lnTo>
                  <a:pt x="624840" y="990600"/>
                </a:lnTo>
                <a:lnTo>
                  <a:pt x="1013460" y="693420"/>
                </a:lnTo>
                <a:lnTo>
                  <a:pt x="1775460" y="320040"/>
                </a:lnTo>
                <a:lnTo>
                  <a:pt x="2354580" y="0"/>
                </a:lnTo>
                <a:lnTo>
                  <a:pt x="2895600" y="342900"/>
                </a:lnTo>
                <a:lnTo>
                  <a:pt x="2194560" y="678180"/>
                </a:lnTo>
                <a:lnTo>
                  <a:pt x="2202180" y="739140"/>
                </a:lnTo>
                <a:lnTo>
                  <a:pt x="2202180" y="922020"/>
                </a:lnTo>
                <a:lnTo>
                  <a:pt x="2004060" y="1043940"/>
                </a:lnTo>
                <a:lnTo>
                  <a:pt x="2049780" y="1280160"/>
                </a:lnTo>
                <a:lnTo>
                  <a:pt x="3802380" y="2118360"/>
                </a:lnTo>
                <a:lnTo>
                  <a:pt x="2819400" y="2956560"/>
                </a:lnTo>
                <a:lnTo>
                  <a:pt x="2636520" y="2849880"/>
                </a:lnTo>
                <a:lnTo>
                  <a:pt x="2133600" y="2240280"/>
                </a:lnTo>
                <a:lnTo>
                  <a:pt x="1821180" y="2377440"/>
                </a:lnTo>
                <a:lnTo>
                  <a:pt x="1082040" y="1935480"/>
                </a:lnTo>
                <a:lnTo>
                  <a:pt x="815340" y="2011680"/>
                </a:lnTo>
                <a:lnTo>
                  <a:pt x="548640" y="1615440"/>
                </a:lnTo>
                <a:lnTo>
                  <a:pt x="175260" y="1767840"/>
                </a:lnTo>
                <a:lnTo>
                  <a:pt x="45720" y="1455420"/>
                </a:lnTo>
                <a:lnTo>
                  <a:pt x="0" y="136398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F72A99CD-E97D-7F4C-7CF2-B395603A2418}"/>
              </a:ext>
            </a:extLst>
          </p:cNvPr>
          <p:cNvSpPr/>
          <p:nvPr/>
        </p:nvSpPr>
        <p:spPr>
          <a:xfrm>
            <a:off x="7122214" y="3411300"/>
            <a:ext cx="2072640" cy="1089660"/>
          </a:xfrm>
          <a:custGeom>
            <a:avLst/>
            <a:gdLst>
              <a:gd name="connsiteX0" fmla="*/ 419100 w 2072640"/>
              <a:gd name="connsiteY0" fmla="*/ 15240 h 1089660"/>
              <a:gd name="connsiteX1" fmla="*/ 0 w 2072640"/>
              <a:gd name="connsiteY1" fmla="*/ 304800 h 1089660"/>
              <a:gd name="connsiteX2" fmla="*/ 1623060 w 2072640"/>
              <a:gd name="connsiteY2" fmla="*/ 1089660 h 1089660"/>
              <a:gd name="connsiteX3" fmla="*/ 2072640 w 2072640"/>
              <a:gd name="connsiteY3" fmla="*/ 708660 h 1089660"/>
              <a:gd name="connsiteX4" fmla="*/ 480060 w 2072640"/>
              <a:gd name="connsiteY4" fmla="*/ 0 h 1089660"/>
              <a:gd name="connsiteX5" fmla="*/ 419100 w 2072640"/>
              <a:gd name="connsiteY5" fmla="*/ 15240 h 108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2640" h="1089660">
                <a:moveTo>
                  <a:pt x="419100" y="15240"/>
                </a:moveTo>
                <a:lnTo>
                  <a:pt x="0" y="304800"/>
                </a:lnTo>
                <a:lnTo>
                  <a:pt x="1623060" y="1089660"/>
                </a:lnTo>
                <a:lnTo>
                  <a:pt x="2072640" y="708660"/>
                </a:lnTo>
                <a:lnTo>
                  <a:pt x="480060" y="0"/>
                </a:lnTo>
                <a:lnTo>
                  <a:pt x="419100" y="1524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74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79" name="Forme libre : forme 78">
            <a:extLst>
              <a:ext uri="{FF2B5EF4-FFF2-40B4-BE49-F238E27FC236}">
                <a16:creationId xmlns:a16="http://schemas.microsoft.com/office/drawing/2014/main" id="{01261F2B-65DC-BEEF-2EF9-747C289645B4}"/>
              </a:ext>
            </a:extLst>
          </p:cNvPr>
          <p:cNvSpPr/>
          <p:nvPr/>
        </p:nvSpPr>
        <p:spPr>
          <a:xfrm>
            <a:off x="7279602" y="3234611"/>
            <a:ext cx="2140743" cy="1159669"/>
          </a:xfrm>
          <a:custGeom>
            <a:avLst/>
            <a:gdLst>
              <a:gd name="connsiteX0" fmla="*/ 0 w 2106930"/>
              <a:gd name="connsiteY0" fmla="*/ 426720 h 1127760"/>
              <a:gd name="connsiteX1" fmla="*/ 228600 w 2106930"/>
              <a:gd name="connsiteY1" fmla="*/ 438150 h 1127760"/>
              <a:gd name="connsiteX2" fmla="*/ 224790 w 2106930"/>
              <a:gd name="connsiteY2" fmla="*/ 537210 h 1127760"/>
              <a:gd name="connsiteX3" fmla="*/ 426720 w 2106930"/>
              <a:gd name="connsiteY3" fmla="*/ 506730 h 1127760"/>
              <a:gd name="connsiteX4" fmla="*/ 400050 w 2106930"/>
              <a:gd name="connsiteY4" fmla="*/ 632460 h 1127760"/>
              <a:gd name="connsiteX5" fmla="*/ 621030 w 2106930"/>
              <a:gd name="connsiteY5" fmla="*/ 598170 h 1127760"/>
              <a:gd name="connsiteX6" fmla="*/ 586740 w 2106930"/>
              <a:gd name="connsiteY6" fmla="*/ 723900 h 1127760"/>
              <a:gd name="connsiteX7" fmla="*/ 853440 w 2106930"/>
              <a:gd name="connsiteY7" fmla="*/ 681990 h 1127760"/>
              <a:gd name="connsiteX8" fmla="*/ 822960 w 2106930"/>
              <a:gd name="connsiteY8" fmla="*/ 822960 h 1127760"/>
              <a:gd name="connsiteX9" fmla="*/ 1036320 w 2106930"/>
              <a:gd name="connsiteY9" fmla="*/ 754380 h 1127760"/>
              <a:gd name="connsiteX10" fmla="*/ 1078230 w 2106930"/>
              <a:gd name="connsiteY10" fmla="*/ 952500 h 1127760"/>
              <a:gd name="connsiteX11" fmla="*/ 1348740 w 2106930"/>
              <a:gd name="connsiteY11" fmla="*/ 880110 h 1127760"/>
              <a:gd name="connsiteX12" fmla="*/ 1455420 w 2106930"/>
              <a:gd name="connsiteY12" fmla="*/ 1127760 h 1127760"/>
              <a:gd name="connsiteX13" fmla="*/ 1645920 w 2106930"/>
              <a:gd name="connsiteY13" fmla="*/ 1066800 h 1127760"/>
              <a:gd name="connsiteX14" fmla="*/ 2106930 w 2106930"/>
              <a:gd name="connsiteY14" fmla="*/ 712470 h 1127760"/>
              <a:gd name="connsiteX15" fmla="*/ 1885950 w 2106930"/>
              <a:gd name="connsiteY15" fmla="*/ 754380 h 1127760"/>
              <a:gd name="connsiteX16" fmla="*/ 1798320 w 2106930"/>
              <a:gd name="connsiteY16" fmla="*/ 590550 h 1127760"/>
              <a:gd name="connsiteX17" fmla="*/ 1554480 w 2106930"/>
              <a:gd name="connsiteY17" fmla="*/ 609600 h 1127760"/>
              <a:gd name="connsiteX18" fmla="*/ 1352550 w 2106930"/>
              <a:gd name="connsiteY18" fmla="*/ 396240 h 1127760"/>
              <a:gd name="connsiteX19" fmla="*/ 1123950 w 2106930"/>
              <a:gd name="connsiteY19" fmla="*/ 411480 h 1127760"/>
              <a:gd name="connsiteX20" fmla="*/ 902970 w 2106930"/>
              <a:gd name="connsiteY20" fmla="*/ 190500 h 1127760"/>
              <a:gd name="connsiteX21" fmla="*/ 693420 w 2106930"/>
              <a:gd name="connsiteY21" fmla="*/ 220980 h 1127760"/>
              <a:gd name="connsiteX22" fmla="*/ 521970 w 2106930"/>
              <a:gd name="connsiteY22" fmla="*/ 0 h 1127760"/>
              <a:gd name="connsiteX23" fmla="*/ 0 w 2106930"/>
              <a:gd name="connsiteY23" fmla="*/ 426720 h 1127760"/>
              <a:gd name="connsiteX0" fmla="*/ 0 w 2106930"/>
              <a:gd name="connsiteY0" fmla="*/ 426720 h 1127760"/>
              <a:gd name="connsiteX1" fmla="*/ 224790 w 2106930"/>
              <a:gd name="connsiteY1" fmla="*/ 537210 h 1127760"/>
              <a:gd name="connsiteX2" fmla="*/ 426720 w 2106930"/>
              <a:gd name="connsiteY2" fmla="*/ 506730 h 1127760"/>
              <a:gd name="connsiteX3" fmla="*/ 400050 w 2106930"/>
              <a:gd name="connsiteY3" fmla="*/ 632460 h 1127760"/>
              <a:gd name="connsiteX4" fmla="*/ 621030 w 2106930"/>
              <a:gd name="connsiteY4" fmla="*/ 598170 h 1127760"/>
              <a:gd name="connsiteX5" fmla="*/ 586740 w 2106930"/>
              <a:gd name="connsiteY5" fmla="*/ 723900 h 1127760"/>
              <a:gd name="connsiteX6" fmla="*/ 853440 w 2106930"/>
              <a:gd name="connsiteY6" fmla="*/ 681990 h 1127760"/>
              <a:gd name="connsiteX7" fmla="*/ 822960 w 2106930"/>
              <a:gd name="connsiteY7" fmla="*/ 822960 h 1127760"/>
              <a:gd name="connsiteX8" fmla="*/ 1036320 w 2106930"/>
              <a:gd name="connsiteY8" fmla="*/ 754380 h 1127760"/>
              <a:gd name="connsiteX9" fmla="*/ 1078230 w 2106930"/>
              <a:gd name="connsiteY9" fmla="*/ 952500 h 1127760"/>
              <a:gd name="connsiteX10" fmla="*/ 1348740 w 2106930"/>
              <a:gd name="connsiteY10" fmla="*/ 880110 h 1127760"/>
              <a:gd name="connsiteX11" fmla="*/ 1455420 w 2106930"/>
              <a:gd name="connsiteY11" fmla="*/ 1127760 h 1127760"/>
              <a:gd name="connsiteX12" fmla="*/ 1645920 w 2106930"/>
              <a:gd name="connsiteY12" fmla="*/ 1066800 h 1127760"/>
              <a:gd name="connsiteX13" fmla="*/ 2106930 w 2106930"/>
              <a:gd name="connsiteY13" fmla="*/ 712470 h 1127760"/>
              <a:gd name="connsiteX14" fmla="*/ 1885950 w 2106930"/>
              <a:gd name="connsiteY14" fmla="*/ 754380 h 1127760"/>
              <a:gd name="connsiteX15" fmla="*/ 1798320 w 2106930"/>
              <a:gd name="connsiteY15" fmla="*/ 590550 h 1127760"/>
              <a:gd name="connsiteX16" fmla="*/ 1554480 w 2106930"/>
              <a:gd name="connsiteY16" fmla="*/ 609600 h 1127760"/>
              <a:gd name="connsiteX17" fmla="*/ 1352550 w 2106930"/>
              <a:gd name="connsiteY17" fmla="*/ 396240 h 1127760"/>
              <a:gd name="connsiteX18" fmla="*/ 1123950 w 2106930"/>
              <a:gd name="connsiteY18" fmla="*/ 411480 h 1127760"/>
              <a:gd name="connsiteX19" fmla="*/ 902970 w 2106930"/>
              <a:gd name="connsiteY19" fmla="*/ 190500 h 1127760"/>
              <a:gd name="connsiteX20" fmla="*/ 693420 w 2106930"/>
              <a:gd name="connsiteY20" fmla="*/ 220980 h 1127760"/>
              <a:gd name="connsiteX21" fmla="*/ 521970 w 2106930"/>
              <a:gd name="connsiteY21" fmla="*/ 0 h 1127760"/>
              <a:gd name="connsiteX22" fmla="*/ 0 w 2106930"/>
              <a:gd name="connsiteY22" fmla="*/ 426720 h 1127760"/>
              <a:gd name="connsiteX0" fmla="*/ 0 w 2106930"/>
              <a:gd name="connsiteY0" fmla="*/ 426720 h 1127760"/>
              <a:gd name="connsiteX1" fmla="*/ 224790 w 2106930"/>
              <a:gd name="connsiteY1" fmla="*/ 537210 h 1127760"/>
              <a:gd name="connsiteX2" fmla="*/ 426720 w 2106930"/>
              <a:gd name="connsiteY2" fmla="*/ 506730 h 1127760"/>
              <a:gd name="connsiteX3" fmla="*/ 621030 w 2106930"/>
              <a:gd name="connsiteY3" fmla="*/ 598170 h 1127760"/>
              <a:gd name="connsiteX4" fmla="*/ 586740 w 2106930"/>
              <a:gd name="connsiteY4" fmla="*/ 723900 h 1127760"/>
              <a:gd name="connsiteX5" fmla="*/ 853440 w 2106930"/>
              <a:gd name="connsiteY5" fmla="*/ 681990 h 1127760"/>
              <a:gd name="connsiteX6" fmla="*/ 822960 w 2106930"/>
              <a:gd name="connsiteY6" fmla="*/ 822960 h 1127760"/>
              <a:gd name="connsiteX7" fmla="*/ 1036320 w 2106930"/>
              <a:gd name="connsiteY7" fmla="*/ 754380 h 1127760"/>
              <a:gd name="connsiteX8" fmla="*/ 1078230 w 2106930"/>
              <a:gd name="connsiteY8" fmla="*/ 952500 h 1127760"/>
              <a:gd name="connsiteX9" fmla="*/ 1348740 w 2106930"/>
              <a:gd name="connsiteY9" fmla="*/ 880110 h 1127760"/>
              <a:gd name="connsiteX10" fmla="*/ 1455420 w 2106930"/>
              <a:gd name="connsiteY10" fmla="*/ 1127760 h 1127760"/>
              <a:gd name="connsiteX11" fmla="*/ 1645920 w 2106930"/>
              <a:gd name="connsiteY11" fmla="*/ 1066800 h 1127760"/>
              <a:gd name="connsiteX12" fmla="*/ 2106930 w 2106930"/>
              <a:gd name="connsiteY12" fmla="*/ 712470 h 1127760"/>
              <a:gd name="connsiteX13" fmla="*/ 1885950 w 2106930"/>
              <a:gd name="connsiteY13" fmla="*/ 754380 h 1127760"/>
              <a:gd name="connsiteX14" fmla="*/ 1798320 w 2106930"/>
              <a:gd name="connsiteY14" fmla="*/ 590550 h 1127760"/>
              <a:gd name="connsiteX15" fmla="*/ 1554480 w 2106930"/>
              <a:gd name="connsiteY15" fmla="*/ 609600 h 1127760"/>
              <a:gd name="connsiteX16" fmla="*/ 1352550 w 2106930"/>
              <a:gd name="connsiteY16" fmla="*/ 396240 h 1127760"/>
              <a:gd name="connsiteX17" fmla="*/ 1123950 w 2106930"/>
              <a:gd name="connsiteY17" fmla="*/ 411480 h 1127760"/>
              <a:gd name="connsiteX18" fmla="*/ 902970 w 2106930"/>
              <a:gd name="connsiteY18" fmla="*/ 190500 h 1127760"/>
              <a:gd name="connsiteX19" fmla="*/ 693420 w 2106930"/>
              <a:gd name="connsiteY19" fmla="*/ 220980 h 1127760"/>
              <a:gd name="connsiteX20" fmla="*/ 521970 w 2106930"/>
              <a:gd name="connsiteY20" fmla="*/ 0 h 1127760"/>
              <a:gd name="connsiteX21" fmla="*/ 0 w 2106930"/>
              <a:gd name="connsiteY21" fmla="*/ 426720 h 1127760"/>
              <a:gd name="connsiteX0" fmla="*/ 0 w 2106930"/>
              <a:gd name="connsiteY0" fmla="*/ 426720 h 1127760"/>
              <a:gd name="connsiteX1" fmla="*/ 224790 w 2106930"/>
              <a:gd name="connsiteY1" fmla="*/ 537210 h 1127760"/>
              <a:gd name="connsiteX2" fmla="*/ 426720 w 2106930"/>
              <a:gd name="connsiteY2" fmla="*/ 506730 h 1127760"/>
              <a:gd name="connsiteX3" fmla="*/ 586740 w 2106930"/>
              <a:gd name="connsiteY3" fmla="*/ 723900 h 1127760"/>
              <a:gd name="connsiteX4" fmla="*/ 853440 w 2106930"/>
              <a:gd name="connsiteY4" fmla="*/ 681990 h 1127760"/>
              <a:gd name="connsiteX5" fmla="*/ 822960 w 2106930"/>
              <a:gd name="connsiteY5" fmla="*/ 822960 h 1127760"/>
              <a:gd name="connsiteX6" fmla="*/ 1036320 w 2106930"/>
              <a:gd name="connsiteY6" fmla="*/ 754380 h 1127760"/>
              <a:gd name="connsiteX7" fmla="*/ 1078230 w 2106930"/>
              <a:gd name="connsiteY7" fmla="*/ 952500 h 1127760"/>
              <a:gd name="connsiteX8" fmla="*/ 1348740 w 2106930"/>
              <a:gd name="connsiteY8" fmla="*/ 880110 h 1127760"/>
              <a:gd name="connsiteX9" fmla="*/ 1455420 w 2106930"/>
              <a:gd name="connsiteY9" fmla="*/ 1127760 h 1127760"/>
              <a:gd name="connsiteX10" fmla="*/ 1645920 w 2106930"/>
              <a:gd name="connsiteY10" fmla="*/ 1066800 h 1127760"/>
              <a:gd name="connsiteX11" fmla="*/ 2106930 w 2106930"/>
              <a:gd name="connsiteY11" fmla="*/ 712470 h 1127760"/>
              <a:gd name="connsiteX12" fmla="*/ 1885950 w 2106930"/>
              <a:gd name="connsiteY12" fmla="*/ 754380 h 1127760"/>
              <a:gd name="connsiteX13" fmla="*/ 1798320 w 2106930"/>
              <a:gd name="connsiteY13" fmla="*/ 590550 h 1127760"/>
              <a:gd name="connsiteX14" fmla="*/ 1554480 w 2106930"/>
              <a:gd name="connsiteY14" fmla="*/ 609600 h 1127760"/>
              <a:gd name="connsiteX15" fmla="*/ 1352550 w 2106930"/>
              <a:gd name="connsiteY15" fmla="*/ 396240 h 1127760"/>
              <a:gd name="connsiteX16" fmla="*/ 1123950 w 2106930"/>
              <a:gd name="connsiteY16" fmla="*/ 411480 h 1127760"/>
              <a:gd name="connsiteX17" fmla="*/ 902970 w 2106930"/>
              <a:gd name="connsiteY17" fmla="*/ 190500 h 1127760"/>
              <a:gd name="connsiteX18" fmla="*/ 693420 w 2106930"/>
              <a:gd name="connsiteY18" fmla="*/ 220980 h 1127760"/>
              <a:gd name="connsiteX19" fmla="*/ 521970 w 2106930"/>
              <a:gd name="connsiteY19" fmla="*/ 0 h 1127760"/>
              <a:gd name="connsiteX20" fmla="*/ 0 w 2106930"/>
              <a:gd name="connsiteY20" fmla="*/ 426720 h 1127760"/>
              <a:gd name="connsiteX0" fmla="*/ 0 w 2106930"/>
              <a:gd name="connsiteY0" fmla="*/ 426720 h 1127760"/>
              <a:gd name="connsiteX1" fmla="*/ 224790 w 2106930"/>
              <a:gd name="connsiteY1" fmla="*/ 537210 h 1127760"/>
              <a:gd name="connsiteX2" fmla="*/ 426720 w 2106930"/>
              <a:gd name="connsiteY2" fmla="*/ 506730 h 1127760"/>
              <a:gd name="connsiteX3" fmla="*/ 586740 w 2106930"/>
              <a:gd name="connsiteY3" fmla="*/ 723900 h 1127760"/>
              <a:gd name="connsiteX4" fmla="*/ 853440 w 2106930"/>
              <a:gd name="connsiteY4" fmla="*/ 681990 h 1127760"/>
              <a:gd name="connsiteX5" fmla="*/ 1036320 w 2106930"/>
              <a:gd name="connsiteY5" fmla="*/ 754380 h 1127760"/>
              <a:gd name="connsiteX6" fmla="*/ 1078230 w 2106930"/>
              <a:gd name="connsiteY6" fmla="*/ 952500 h 1127760"/>
              <a:gd name="connsiteX7" fmla="*/ 1348740 w 2106930"/>
              <a:gd name="connsiteY7" fmla="*/ 880110 h 1127760"/>
              <a:gd name="connsiteX8" fmla="*/ 1455420 w 2106930"/>
              <a:gd name="connsiteY8" fmla="*/ 1127760 h 1127760"/>
              <a:gd name="connsiteX9" fmla="*/ 1645920 w 2106930"/>
              <a:gd name="connsiteY9" fmla="*/ 1066800 h 1127760"/>
              <a:gd name="connsiteX10" fmla="*/ 2106930 w 2106930"/>
              <a:gd name="connsiteY10" fmla="*/ 712470 h 1127760"/>
              <a:gd name="connsiteX11" fmla="*/ 1885950 w 2106930"/>
              <a:gd name="connsiteY11" fmla="*/ 754380 h 1127760"/>
              <a:gd name="connsiteX12" fmla="*/ 1798320 w 2106930"/>
              <a:gd name="connsiteY12" fmla="*/ 590550 h 1127760"/>
              <a:gd name="connsiteX13" fmla="*/ 1554480 w 2106930"/>
              <a:gd name="connsiteY13" fmla="*/ 609600 h 1127760"/>
              <a:gd name="connsiteX14" fmla="*/ 1352550 w 2106930"/>
              <a:gd name="connsiteY14" fmla="*/ 396240 h 1127760"/>
              <a:gd name="connsiteX15" fmla="*/ 1123950 w 2106930"/>
              <a:gd name="connsiteY15" fmla="*/ 411480 h 1127760"/>
              <a:gd name="connsiteX16" fmla="*/ 902970 w 2106930"/>
              <a:gd name="connsiteY16" fmla="*/ 190500 h 1127760"/>
              <a:gd name="connsiteX17" fmla="*/ 693420 w 2106930"/>
              <a:gd name="connsiteY17" fmla="*/ 220980 h 1127760"/>
              <a:gd name="connsiteX18" fmla="*/ 521970 w 2106930"/>
              <a:gd name="connsiteY18" fmla="*/ 0 h 1127760"/>
              <a:gd name="connsiteX19" fmla="*/ 0 w 2106930"/>
              <a:gd name="connsiteY19" fmla="*/ 426720 h 1127760"/>
              <a:gd name="connsiteX0" fmla="*/ 0 w 2106930"/>
              <a:gd name="connsiteY0" fmla="*/ 426720 h 1127760"/>
              <a:gd name="connsiteX1" fmla="*/ 224790 w 2106930"/>
              <a:gd name="connsiteY1" fmla="*/ 537210 h 1127760"/>
              <a:gd name="connsiteX2" fmla="*/ 426720 w 2106930"/>
              <a:gd name="connsiteY2" fmla="*/ 506730 h 1127760"/>
              <a:gd name="connsiteX3" fmla="*/ 586740 w 2106930"/>
              <a:gd name="connsiteY3" fmla="*/ 723900 h 1127760"/>
              <a:gd name="connsiteX4" fmla="*/ 1036320 w 2106930"/>
              <a:gd name="connsiteY4" fmla="*/ 754380 h 1127760"/>
              <a:gd name="connsiteX5" fmla="*/ 1078230 w 2106930"/>
              <a:gd name="connsiteY5" fmla="*/ 952500 h 1127760"/>
              <a:gd name="connsiteX6" fmla="*/ 1348740 w 2106930"/>
              <a:gd name="connsiteY6" fmla="*/ 880110 h 1127760"/>
              <a:gd name="connsiteX7" fmla="*/ 1455420 w 2106930"/>
              <a:gd name="connsiteY7" fmla="*/ 1127760 h 1127760"/>
              <a:gd name="connsiteX8" fmla="*/ 1645920 w 2106930"/>
              <a:gd name="connsiteY8" fmla="*/ 1066800 h 1127760"/>
              <a:gd name="connsiteX9" fmla="*/ 2106930 w 2106930"/>
              <a:gd name="connsiteY9" fmla="*/ 712470 h 1127760"/>
              <a:gd name="connsiteX10" fmla="*/ 1885950 w 2106930"/>
              <a:gd name="connsiteY10" fmla="*/ 754380 h 1127760"/>
              <a:gd name="connsiteX11" fmla="*/ 1798320 w 2106930"/>
              <a:gd name="connsiteY11" fmla="*/ 590550 h 1127760"/>
              <a:gd name="connsiteX12" fmla="*/ 1554480 w 2106930"/>
              <a:gd name="connsiteY12" fmla="*/ 609600 h 1127760"/>
              <a:gd name="connsiteX13" fmla="*/ 1352550 w 2106930"/>
              <a:gd name="connsiteY13" fmla="*/ 396240 h 1127760"/>
              <a:gd name="connsiteX14" fmla="*/ 1123950 w 2106930"/>
              <a:gd name="connsiteY14" fmla="*/ 411480 h 1127760"/>
              <a:gd name="connsiteX15" fmla="*/ 902970 w 2106930"/>
              <a:gd name="connsiteY15" fmla="*/ 190500 h 1127760"/>
              <a:gd name="connsiteX16" fmla="*/ 693420 w 2106930"/>
              <a:gd name="connsiteY16" fmla="*/ 220980 h 1127760"/>
              <a:gd name="connsiteX17" fmla="*/ 521970 w 2106930"/>
              <a:gd name="connsiteY17" fmla="*/ 0 h 1127760"/>
              <a:gd name="connsiteX18" fmla="*/ 0 w 2106930"/>
              <a:gd name="connsiteY18" fmla="*/ 426720 h 1127760"/>
              <a:gd name="connsiteX0" fmla="*/ 0 w 2106930"/>
              <a:gd name="connsiteY0" fmla="*/ 426720 h 1127760"/>
              <a:gd name="connsiteX1" fmla="*/ 224790 w 2106930"/>
              <a:gd name="connsiteY1" fmla="*/ 537210 h 1127760"/>
              <a:gd name="connsiteX2" fmla="*/ 426720 w 2106930"/>
              <a:gd name="connsiteY2" fmla="*/ 506730 h 1127760"/>
              <a:gd name="connsiteX3" fmla="*/ 586740 w 2106930"/>
              <a:gd name="connsiteY3" fmla="*/ 723900 h 1127760"/>
              <a:gd name="connsiteX4" fmla="*/ 956310 w 2106930"/>
              <a:gd name="connsiteY4" fmla="*/ 704850 h 1127760"/>
              <a:gd name="connsiteX5" fmla="*/ 1078230 w 2106930"/>
              <a:gd name="connsiteY5" fmla="*/ 952500 h 1127760"/>
              <a:gd name="connsiteX6" fmla="*/ 1348740 w 2106930"/>
              <a:gd name="connsiteY6" fmla="*/ 880110 h 1127760"/>
              <a:gd name="connsiteX7" fmla="*/ 1455420 w 2106930"/>
              <a:gd name="connsiteY7" fmla="*/ 1127760 h 1127760"/>
              <a:gd name="connsiteX8" fmla="*/ 1645920 w 2106930"/>
              <a:gd name="connsiteY8" fmla="*/ 1066800 h 1127760"/>
              <a:gd name="connsiteX9" fmla="*/ 2106930 w 2106930"/>
              <a:gd name="connsiteY9" fmla="*/ 712470 h 1127760"/>
              <a:gd name="connsiteX10" fmla="*/ 1885950 w 2106930"/>
              <a:gd name="connsiteY10" fmla="*/ 754380 h 1127760"/>
              <a:gd name="connsiteX11" fmla="*/ 1798320 w 2106930"/>
              <a:gd name="connsiteY11" fmla="*/ 590550 h 1127760"/>
              <a:gd name="connsiteX12" fmla="*/ 1554480 w 2106930"/>
              <a:gd name="connsiteY12" fmla="*/ 609600 h 1127760"/>
              <a:gd name="connsiteX13" fmla="*/ 1352550 w 2106930"/>
              <a:gd name="connsiteY13" fmla="*/ 396240 h 1127760"/>
              <a:gd name="connsiteX14" fmla="*/ 1123950 w 2106930"/>
              <a:gd name="connsiteY14" fmla="*/ 411480 h 1127760"/>
              <a:gd name="connsiteX15" fmla="*/ 902970 w 2106930"/>
              <a:gd name="connsiteY15" fmla="*/ 190500 h 1127760"/>
              <a:gd name="connsiteX16" fmla="*/ 693420 w 2106930"/>
              <a:gd name="connsiteY16" fmla="*/ 220980 h 1127760"/>
              <a:gd name="connsiteX17" fmla="*/ 521970 w 2106930"/>
              <a:gd name="connsiteY17" fmla="*/ 0 h 1127760"/>
              <a:gd name="connsiteX18" fmla="*/ 0 w 2106930"/>
              <a:gd name="connsiteY18" fmla="*/ 426720 h 1127760"/>
              <a:gd name="connsiteX0" fmla="*/ 0 w 2076450"/>
              <a:gd name="connsiteY0" fmla="*/ 365760 h 1127760"/>
              <a:gd name="connsiteX1" fmla="*/ 194310 w 2076450"/>
              <a:gd name="connsiteY1" fmla="*/ 537210 h 1127760"/>
              <a:gd name="connsiteX2" fmla="*/ 396240 w 2076450"/>
              <a:gd name="connsiteY2" fmla="*/ 506730 h 1127760"/>
              <a:gd name="connsiteX3" fmla="*/ 556260 w 2076450"/>
              <a:gd name="connsiteY3" fmla="*/ 723900 h 1127760"/>
              <a:gd name="connsiteX4" fmla="*/ 925830 w 2076450"/>
              <a:gd name="connsiteY4" fmla="*/ 704850 h 1127760"/>
              <a:gd name="connsiteX5" fmla="*/ 1047750 w 2076450"/>
              <a:gd name="connsiteY5" fmla="*/ 952500 h 1127760"/>
              <a:gd name="connsiteX6" fmla="*/ 1318260 w 2076450"/>
              <a:gd name="connsiteY6" fmla="*/ 880110 h 1127760"/>
              <a:gd name="connsiteX7" fmla="*/ 1424940 w 2076450"/>
              <a:gd name="connsiteY7" fmla="*/ 1127760 h 1127760"/>
              <a:gd name="connsiteX8" fmla="*/ 1615440 w 2076450"/>
              <a:gd name="connsiteY8" fmla="*/ 1066800 h 1127760"/>
              <a:gd name="connsiteX9" fmla="*/ 2076450 w 2076450"/>
              <a:gd name="connsiteY9" fmla="*/ 712470 h 1127760"/>
              <a:gd name="connsiteX10" fmla="*/ 1855470 w 2076450"/>
              <a:gd name="connsiteY10" fmla="*/ 754380 h 1127760"/>
              <a:gd name="connsiteX11" fmla="*/ 1767840 w 2076450"/>
              <a:gd name="connsiteY11" fmla="*/ 590550 h 1127760"/>
              <a:gd name="connsiteX12" fmla="*/ 1524000 w 2076450"/>
              <a:gd name="connsiteY12" fmla="*/ 609600 h 1127760"/>
              <a:gd name="connsiteX13" fmla="*/ 1322070 w 2076450"/>
              <a:gd name="connsiteY13" fmla="*/ 396240 h 1127760"/>
              <a:gd name="connsiteX14" fmla="*/ 1093470 w 2076450"/>
              <a:gd name="connsiteY14" fmla="*/ 411480 h 1127760"/>
              <a:gd name="connsiteX15" fmla="*/ 872490 w 2076450"/>
              <a:gd name="connsiteY15" fmla="*/ 190500 h 1127760"/>
              <a:gd name="connsiteX16" fmla="*/ 662940 w 2076450"/>
              <a:gd name="connsiteY16" fmla="*/ 220980 h 1127760"/>
              <a:gd name="connsiteX17" fmla="*/ 491490 w 2076450"/>
              <a:gd name="connsiteY17" fmla="*/ 0 h 1127760"/>
              <a:gd name="connsiteX18" fmla="*/ 0 w 2076450"/>
              <a:gd name="connsiteY18" fmla="*/ 365760 h 1127760"/>
              <a:gd name="connsiteX0" fmla="*/ 0 w 2076450"/>
              <a:gd name="connsiteY0" fmla="*/ 289560 h 1051560"/>
              <a:gd name="connsiteX1" fmla="*/ 194310 w 2076450"/>
              <a:gd name="connsiteY1" fmla="*/ 461010 h 1051560"/>
              <a:gd name="connsiteX2" fmla="*/ 396240 w 2076450"/>
              <a:gd name="connsiteY2" fmla="*/ 430530 h 1051560"/>
              <a:gd name="connsiteX3" fmla="*/ 556260 w 2076450"/>
              <a:gd name="connsiteY3" fmla="*/ 647700 h 1051560"/>
              <a:gd name="connsiteX4" fmla="*/ 925830 w 2076450"/>
              <a:gd name="connsiteY4" fmla="*/ 628650 h 1051560"/>
              <a:gd name="connsiteX5" fmla="*/ 1047750 w 2076450"/>
              <a:gd name="connsiteY5" fmla="*/ 876300 h 1051560"/>
              <a:gd name="connsiteX6" fmla="*/ 1318260 w 2076450"/>
              <a:gd name="connsiteY6" fmla="*/ 803910 h 1051560"/>
              <a:gd name="connsiteX7" fmla="*/ 1424940 w 2076450"/>
              <a:gd name="connsiteY7" fmla="*/ 1051560 h 1051560"/>
              <a:gd name="connsiteX8" fmla="*/ 1615440 w 2076450"/>
              <a:gd name="connsiteY8" fmla="*/ 990600 h 1051560"/>
              <a:gd name="connsiteX9" fmla="*/ 2076450 w 2076450"/>
              <a:gd name="connsiteY9" fmla="*/ 636270 h 1051560"/>
              <a:gd name="connsiteX10" fmla="*/ 1855470 w 2076450"/>
              <a:gd name="connsiteY10" fmla="*/ 678180 h 1051560"/>
              <a:gd name="connsiteX11" fmla="*/ 1767840 w 2076450"/>
              <a:gd name="connsiteY11" fmla="*/ 514350 h 1051560"/>
              <a:gd name="connsiteX12" fmla="*/ 1524000 w 2076450"/>
              <a:gd name="connsiteY12" fmla="*/ 533400 h 1051560"/>
              <a:gd name="connsiteX13" fmla="*/ 1322070 w 2076450"/>
              <a:gd name="connsiteY13" fmla="*/ 320040 h 1051560"/>
              <a:gd name="connsiteX14" fmla="*/ 1093470 w 2076450"/>
              <a:gd name="connsiteY14" fmla="*/ 335280 h 1051560"/>
              <a:gd name="connsiteX15" fmla="*/ 872490 w 2076450"/>
              <a:gd name="connsiteY15" fmla="*/ 114300 h 1051560"/>
              <a:gd name="connsiteX16" fmla="*/ 662940 w 2076450"/>
              <a:gd name="connsiteY16" fmla="*/ 144780 h 1051560"/>
              <a:gd name="connsiteX17" fmla="*/ 426720 w 2076450"/>
              <a:gd name="connsiteY17" fmla="*/ 0 h 1051560"/>
              <a:gd name="connsiteX18" fmla="*/ 0 w 2076450"/>
              <a:gd name="connsiteY18" fmla="*/ 289560 h 1051560"/>
              <a:gd name="connsiteX0" fmla="*/ 0 w 2076450"/>
              <a:gd name="connsiteY0" fmla="*/ 327660 h 1089660"/>
              <a:gd name="connsiteX1" fmla="*/ 194310 w 2076450"/>
              <a:gd name="connsiteY1" fmla="*/ 499110 h 1089660"/>
              <a:gd name="connsiteX2" fmla="*/ 396240 w 2076450"/>
              <a:gd name="connsiteY2" fmla="*/ 468630 h 1089660"/>
              <a:gd name="connsiteX3" fmla="*/ 556260 w 2076450"/>
              <a:gd name="connsiteY3" fmla="*/ 685800 h 1089660"/>
              <a:gd name="connsiteX4" fmla="*/ 925830 w 2076450"/>
              <a:gd name="connsiteY4" fmla="*/ 666750 h 1089660"/>
              <a:gd name="connsiteX5" fmla="*/ 1047750 w 2076450"/>
              <a:gd name="connsiteY5" fmla="*/ 914400 h 1089660"/>
              <a:gd name="connsiteX6" fmla="*/ 1318260 w 2076450"/>
              <a:gd name="connsiteY6" fmla="*/ 842010 h 1089660"/>
              <a:gd name="connsiteX7" fmla="*/ 1424940 w 2076450"/>
              <a:gd name="connsiteY7" fmla="*/ 1089660 h 1089660"/>
              <a:gd name="connsiteX8" fmla="*/ 1615440 w 2076450"/>
              <a:gd name="connsiteY8" fmla="*/ 1028700 h 1089660"/>
              <a:gd name="connsiteX9" fmla="*/ 2076450 w 2076450"/>
              <a:gd name="connsiteY9" fmla="*/ 674370 h 1089660"/>
              <a:gd name="connsiteX10" fmla="*/ 1855470 w 2076450"/>
              <a:gd name="connsiteY10" fmla="*/ 716280 h 1089660"/>
              <a:gd name="connsiteX11" fmla="*/ 1767840 w 2076450"/>
              <a:gd name="connsiteY11" fmla="*/ 552450 h 1089660"/>
              <a:gd name="connsiteX12" fmla="*/ 1524000 w 2076450"/>
              <a:gd name="connsiteY12" fmla="*/ 571500 h 1089660"/>
              <a:gd name="connsiteX13" fmla="*/ 1322070 w 2076450"/>
              <a:gd name="connsiteY13" fmla="*/ 358140 h 1089660"/>
              <a:gd name="connsiteX14" fmla="*/ 1093470 w 2076450"/>
              <a:gd name="connsiteY14" fmla="*/ 373380 h 1089660"/>
              <a:gd name="connsiteX15" fmla="*/ 872490 w 2076450"/>
              <a:gd name="connsiteY15" fmla="*/ 152400 h 1089660"/>
              <a:gd name="connsiteX16" fmla="*/ 662940 w 2076450"/>
              <a:gd name="connsiteY16" fmla="*/ 182880 h 1089660"/>
              <a:gd name="connsiteX17" fmla="*/ 483870 w 2076450"/>
              <a:gd name="connsiteY17" fmla="*/ 0 h 1089660"/>
              <a:gd name="connsiteX18" fmla="*/ 0 w 2076450"/>
              <a:gd name="connsiteY18" fmla="*/ 327660 h 1089660"/>
              <a:gd name="connsiteX0" fmla="*/ 0 w 2076450"/>
              <a:gd name="connsiteY0" fmla="*/ 327660 h 1089660"/>
              <a:gd name="connsiteX1" fmla="*/ 194310 w 2076450"/>
              <a:gd name="connsiteY1" fmla="*/ 499110 h 1089660"/>
              <a:gd name="connsiteX2" fmla="*/ 396240 w 2076450"/>
              <a:gd name="connsiteY2" fmla="*/ 468630 h 1089660"/>
              <a:gd name="connsiteX3" fmla="*/ 556260 w 2076450"/>
              <a:gd name="connsiteY3" fmla="*/ 685800 h 1089660"/>
              <a:gd name="connsiteX4" fmla="*/ 925830 w 2076450"/>
              <a:gd name="connsiteY4" fmla="*/ 666750 h 1089660"/>
              <a:gd name="connsiteX5" fmla="*/ 1047750 w 2076450"/>
              <a:gd name="connsiteY5" fmla="*/ 914400 h 1089660"/>
              <a:gd name="connsiteX6" fmla="*/ 1318260 w 2076450"/>
              <a:gd name="connsiteY6" fmla="*/ 842010 h 1089660"/>
              <a:gd name="connsiteX7" fmla="*/ 1424940 w 2076450"/>
              <a:gd name="connsiteY7" fmla="*/ 1089660 h 1089660"/>
              <a:gd name="connsiteX8" fmla="*/ 1615440 w 2076450"/>
              <a:gd name="connsiteY8" fmla="*/ 1028700 h 1089660"/>
              <a:gd name="connsiteX9" fmla="*/ 2076450 w 2076450"/>
              <a:gd name="connsiteY9" fmla="*/ 674370 h 1089660"/>
              <a:gd name="connsiteX10" fmla="*/ 1855470 w 2076450"/>
              <a:gd name="connsiteY10" fmla="*/ 716280 h 1089660"/>
              <a:gd name="connsiteX11" fmla="*/ 1767840 w 2076450"/>
              <a:gd name="connsiteY11" fmla="*/ 552450 h 1089660"/>
              <a:gd name="connsiteX12" fmla="*/ 1524000 w 2076450"/>
              <a:gd name="connsiteY12" fmla="*/ 571500 h 1089660"/>
              <a:gd name="connsiteX13" fmla="*/ 1322070 w 2076450"/>
              <a:gd name="connsiteY13" fmla="*/ 358140 h 1089660"/>
              <a:gd name="connsiteX14" fmla="*/ 1093470 w 2076450"/>
              <a:gd name="connsiteY14" fmla="*/ 373380 h 1089660"/>
              <a:gd name="connsiteX15" fmla="*/ 872490 w 2076450"/>
              <a:gd name="connsiteY15" fmla="*/ 152400 h 1089660"/>
              <a:gd name="connsiteX16" fmla="*/ 609600 w 2076450"/>
              <a:gd name="connsiteY16" fmla="*/ 167640 h 1089660"/>
              <a:gd name="connsiteX17" fmla="*/ 483870 w 2076450"/>
              <a:gd name="connsiteY17" fmla="*/ 0 h 1089660"/>
              <a:gd name="connsiteX18" fmla="*/ 0 w 2076450"/>
              <a:gd name="connsiteY18" fmla="*/ 327660 h 1089660"/>
              <a:gd name="connsiteX0" fmla="*/ 0 w 2076450"/>
              <a:gd name="connsiteY0" fmla="*/ 327660 h 1089660"/>
              <a:gd name="connsiteX1" fmla="*/ 194310 w 2076450"/>
              <a:gd name="connsiteY1" fmla="*/ 499110 h 1089660"/>
              <a:gd name="connsiteX2" fmla="*/ 396240 w 2076450"/>
              <a:gd name="connsiteY2" fmla="*/ 468630 h 1089660"/>
              <a:gd name="connsiteX3" fmla="*/ 556260 w 2076450"/>
              <a:gd name="connsiteY3" fmla="*/ 685800 h 1089660"/>
              <a:gd name="connsiteX4" fmla="*/ 925830 w 2076450"/>
              <a:gd name="connsiteY4" fmla="*/ 666750 h 1089660"/>
              <a:gd name="connsiteX5" fmla="*/ 1047750 w 2076450"/>
              <a:gd name="connsiteY5" fmla="*/ 914400 h 1089660"/>
              <a:gd name="connsiteX6" fmla="*/ 1318260 w 2076450"/>
              <a:gd name="connsiteY6" fmla="*/ 842010 h 1089660"/>
              <a:gd name="connsiteX7" fmla="*/ 1424940 w 2076450"/>
              <a:gd name="connsiteY7" fmla="*/ 1089660 h 1089660"/>
              <a:gd name="connsiteX8" fmla="*/ 1615440 w 2076450"/>
              <a:gd name="connsiteY8" fmla="*/ 1028700 h 1089660"/>
              <a:gd name="connsiteX9" fmla="*/ 2076450 w 2076450"/>
              <a:gd name="connsiteY9" fmla="*/ 674370 h 1089660"/>
              <a:gd name="connsiteX10" fmla="*/ 1855470 w 2076450"/>
              <a:gd name="connsiteY10" fmla="*/ 716280 h 1089660"/>
              <a:gd name="connsiteX11" fmla="*/ 1767840 w 2076450"/>
              <a:gd name="connsiteY11" fmla="*/ 552450 h 1089660"/>
              <a:gd name="connsiteX12" fmla="*/ 1524000 w 2076450"/>
              <a:gd name="connsiteY12" fmla="*/ 571500 h 1089660"/>
              <a:gd name="connsiteX13" fmla="*/ 1322070 w 2076450"/>
              <a:gd name="connsiteY13" fmla="*/ 358140 h 1089660"/>
              <a:gd name="connsiteX14" fmla="*/ 1093470 w 2076450"/>
              <a:gd name="connsiteY14" fmla="*/ 373380 h 1089660"/>
              <a:gd name="connsiteX15" fmla="*/ 872490 w 2076450"/>
              <a:gd name="connsiteY15" fmla="*/ 152400 h 1089660"/>
              <a:gd name="connsiteX16" fmla="*/ 628650 w 2076450"/>
              <a:gd name="connsiteY16" fmla="*/ 163830 h 1089660"/>
              <a:gd name="connsiteX17" fmla="*/ 483870 w 2076450"/>
              <a:gd name="connsiteY17" fmla="*/ 0 h 1089660"/>
              <a:gd name="connsiteX18" fmla="*/ 0 w 2076450"/>
              <a:gd name="connsiteY18" fmla="*/ 327660 h 1089660"/>
              <a:gd name="connsiteX0" fmla="*/ 0 w 2076450"/>
              <a:gd name="connsiteY0" fmla="*/ 327660 h 1089660"/>
              <a:gd name="connsiteX1" fmla="*/ 194310 w 2076450"/>
              <a:gd name="connsiteY1" fmla="*/ 499110 h 1089660"/>
              <a:gd name="connsiteX2" fmla="*/ 396240 w 2076450"/>
              <a:gd name="connsiteY2" fmla="*/ 468630 h 1089660"/>
              <a:gd name="connsiteX3" fmla="*/ 598170 w 2076450"/>
              <a:gd name="connsiteY3" fmla="*/ 674370 h 1089660"/>
              <a:gd name="connsiteX4" fmla="*/ 925830 w 2076450"/>
              <a:gd name="connsiteY4" fmla="*/ 666750 h 1089660"/>
              <a:gd name="connsiteX5" fmla="*/ 1047750 w 2076450"/>
              <a:gd name="connsiteY5" fmla="*/ 914400 h 1089660"/>
              <a:gd name="connsiteX6" fmla="*/ 1318260 w 2076450"/>
              <a:gd name="connsiteY6" fmla="*/ 842010 h 1089660"/>
              <a:gd name="connsiteX7" fmla="*/ 1424940 w 2076450"/>
              <a:gd name="connsiteY7" fmla="*/ 1089660 h 1089660"/>
              <a:gd name="connsiteX8" fmla="*/ 1615440 w 2076450"/>
              <a:gd name="connsiteY8" fmla="*/ 1028700 h 1089660"/>
              <a:gd name="connsiteX9" fmla="*/ 2076450 w 2076450"/>
              <a:gd name="connsiteY9" fmla="*/ 674370 h 1089660"/>
              <a:gd name="connsiteX10" fmla="*/ 1855470 w 2076450"/>
              <a:gd name="connsiteY10" fmla="*/ 716280 h 1089660"/>
              <a:gd name="connsiteX11" fmla="*/ 1767840 w 2076450"/>
              <a:gd name="connsiteY11" fmla="*/ 552450 h 1089660"/>
              <a:gd name="connsiteX12" fmla="*/ 1524000 w 2076450"/>
              <a:gd name="connsiteY12" fmla="*/ 571500 h 1089660"/>
              <a:gd name="connsiteX13" fmla="*/ 1322070 w 2076450"/>
              <a:gd name="connsiteY13" fmla="*/ 358140 h 1089660"/>
              <a:gd name="connsiteX14" fmla="*/ 1093470 w 2076450"/>
              <a:gd name="connsiteY14" fmla="*/ 373380 h 1089660"/>
              <a:gd name="connsiteX15" fmla="*/ 872490 w 2076450"/>
              <a:gd name="connsiteY15" fmla="*/ 152400 h 1089660"/>
              <a:gd name="connsiteX16" fmla="*/ 628650 w 2076450"/>
              <a:gd name="connsiteY16" fmla="*/ 163830 h 1089660"/>
              <a:gd name="connsiteX17" fmla="*/ 483870 w 2076450"/>
              <a:gd name="connsiteY17" fmla="*/ 0 h 1089660"/>
              <a:gd name="connsiteX18" fmla="*/ 0 w 2076450"/>
              <a:gd name="connsiteY18" fmla="*/ 327660 h 1089660"/>
              <a:gd name="connsiteX0" fmla="*/ 0 w 2076450"/>
              <a:gd name="connsiteY0" fmla="*/ 327660 h 1089660"/>
              <a:gd name="connsiteX1" fmla="*/ 194310 w 2076450"/>
              <a:gd name="connsiteY1" fmla="*/ 499110 h 1089660"/>
              <a:gd name="connsiteX2" fmla="*/ 396240 w 2076450"/>
              <a:gd name="connsiteY2" fmla="*/ 468630 h 1089660"/>
              <a:gd name="connsiteX3" fmla="*/ 598170 w 2076450"/>
              <a:gd name="connsiteY3" fmla="*/ 674370 h 1089660"/>
              <a:gd name="connsiteX4" fmla="*/ 925830 w 2076450"/>
              <a:gd name="connsiteY4" fmla="*/ 666750 h 1089660"/>
              <a:gd name="connsiteX5" fmla="*/ 1047750 w 2076450"/>
              <a:gd name="connsiteY5" fmla="*/ 914400 h 1089660"/>
              <a:gd name="connsiteX6" fmla="*/ 1318260 w 2076450"/>
              <a:gd name="connsiteY6" fmla="*/ 842010 h 1089660"/>
              <a:gd name="connsiteX7" fmla="*/ 1424940 w 2076450"/>
              <a:gd name="connsiteY7" fmla="*/ 1089660 h 1089660"/>
              <a:gd name="connsiteX8" fmla="*/ 1615440 w 2076450"/>
              <a:gd name="connsiteY8" fmla="*/ 1028700 h 1089660"/>
              <a:gd name="connsiteX9" fmla="*/ 2076450 w 2076450"/>
              <a:gd name="connsiteY9" fmla="*/ 674370 h 1089660"/>
              <a:gd name="connsiteX10" fmla="*/ 1855470 w 2076450"/>
              <a:gd name="connsiteY10" fmla="*/ 716280 h 1089660"/>
              <a:gd name="connsiteX11" fmla="*/ 1767840 w 2076450"/>
              <a:gd name="connsiteY11" fmla="*/ 552450 h 1089660"/>
              <a:gd name="connsiteX12" fmla="*/ 1524000 w 2076450"/>
              <a:gd name="connsiteY12" fmla="*/ 571500 h 1089660"/>
              <a:gd name="connsiteX13" fmla="*/ 1322070 w 2076450"/>
              <a:gd name="connsiteY13" fmla="*/ 358140 h 1089660"/>
              <a:gd name="connsiteX14" fmla="*/ 1055370 w 2076450"/>
              <a:gd name="connsiteY14" fmla="*/ 350520 h 1089660"/>
              <a:gd name="connsiteX15" fmla="*/ 872490 w 2076450"/>
              <a:gd name="connsiteY15" fmla="*/ 152400 h 1089660"/>
              <a:gd name="connsiteX16" fmla="*/ 628650 w 2076450"/>
              <a:gd name="connsiteY16" fmla="*/ 163830 h 1089660"/>
              <a:gd name="connsiteX17" fmla="*/ 483870 w 2076450"/>
              <a:gd name="connsiteY17" fmla="*/ 0 h 1089660"/>
              <a:gd name="connsiteX18" fmla="*/ 0 w 2076450"/>
              <a:gd name="connsiteY18" fmla="*/ 327660 h 1089660"/>
              <a:gd name="connsiteX0" fmla="*/ 0 w 2076450"/>
              <a:gd name="connsiteY0" fmla="*/ 327660 h 1089660"/>
              <a:gd name="connsiteX1" fmla="*/ 194310 w 2076450"/>
              <a:gd name="connsiteY1" fmla="*/ 499110 h 1089660"/>
              <a:gd name="connsiteX2" fmla="*/ 396240 w 2076450"/>
              <a:gd name="connsiteY2" fmla="*/ 468630 h 1089660"/>
              <a:gd name="connsiteX3" fmla="*/ 598170 w 2076450"/>
              <a:gd name="connsiteY3" fmla="*/ 674370 h 1089660"/>
              <a:gd name="connsiteX4" fmla="*/ 937260 w 2076450"/>
              <a:gd name="connsiteY4" fmla="*/ 681990 h 1089660"/>
              <a:gd name="connsiteX5" fmla="*/ 1047750 w 2076450"/>
              <a:gd name="connsiteY5" fmla="*/ 914400 h 1089660"/>
              <a:gd name="connsiteX6" fmla="*/ 1318260 w 2076450"/>
              <a:gd name="connsiteY6" fmla="*/ 842010 h 1089660"/>
              <a:gd name="connsiteX7" fmla="*/ 1424940 w 2076450"/>
              <a:gd name="connsiteY7" fmla="*/ 1089660 h 1089660"/>
              <a:gd name="connsiteX8" fmla="*/ 1615440 w 2076450"/>
              <a:gd name="connsiteY8" fmla="*/ 1028700 h 1089660"/>
              <a:gd name="connsiteX9" fmla="*/ 2076450 w 2076450"/>
              <a:gd name="connsiteY9" fmla="*/ 674370 h 1089660"/>
              <a:gd name="connsiteX10" fmla="*/ 1855470 w 2076450"/>
              <a:gd name="connsiteY10" fmla="*/ 716280 h 1089660"/>
              <a:gd name="connsiteX11" fmla="*/ 1767840 w 2076450"/>
              <a:gd name="connsiteY11" fmla="*/ 552450 h 1089660"/>
              <a:gd name="connsiteX12" fmla="*/ 1524000 w 2076450"/>
              <a:gd name="connsiteY12" fmla="*/ 571500 h 1089660"/>
              <a:gd name="connsiteX13" fmla="*/ 1322070 w 2076450"/>
              <a:gd name="connsiteY13" fmla="*/ 358140 h 1089660"/>
              <a:gd name="connsiteX14" fmla="*/ 1055370 w 2076450"/>
              <a:gd name="connsiteY14" fmla="*/ 350520 h 1089660"/>
              <a:gd name="connsiteX15" fmla="*/ 872490 w 2076450"/>
              <a:gd name="connsiteY15" fmla="*/ 152400 h 1089660"/>
              <a:gd name="connsiteX16" fmla="*/ 628650 w 2076450"/>
              <a:gd name="connsiteY16" fmla="*/ 163830 h 1089660"/>
              <a:gd name="connsiteX17" fmla="*/ 483870 w 2076450"/>
              <a:gd name="connsiteY17" fmla="*/ 0 h 1089660"/>
              <a:gd name="connsiteX18" fmla="*/ 0 w 2076450"/>
              <a:gd name="connsiteY18" fmla="*/ 327660 h 1089660"/>
              <a:gd name="connsiteX0" fmla="*/ 0 w 2076450"/>
              <a:gd name="connsiteY0" fmla="*/ 327660 h 1089660"/>
              <a:gd name="connsiteX1" fmla="*/ 194310 w 2076450"/>
              <a:gd name="connsiteY1" fmla="*/ 499110 h 1089660"/>
              <a:gd name="connsiteX2" fmla="*/ 396240 w 2076450"/>
              <a:gd name="connsiteY2" fmla="*/ 468630 h 1089660"/>
              <a:gd name="connsiteX3" fmla="*/ 598170 w 2076450"/>
              <a:gd name="connsiteY3" fmla="*/ 674370 h 1089660"/>
              <a:gd name="connsiteX4" fmla="*/ 937260 w 2076450"/>
              <a:gd name="connsiteY4" fmla="*/ 681990 h 1089660"/>
              <a:gd name="connsiteX5" fmla="*/ 1047750 w 2076450"/>
              <a:gd name="connsiteY5" fmla="*/ 914400 h 1089660"/>
              <a:gd name="connsiteX6" fmla="*/ 1318260 w 2076450"/>
              <a:gd name="connsiteY6" fmla="*/ 842010 h 1089660"/>
              <a:gd name="connsiteX7" fmla="*/ 1424940 w 2076450"/>
              <a:gd name="connsiteY7" fmla="*/ 1089660 h 1089660"/>
              <a:gd name="connsiteX8" fmla="*/ 1615440 w 2076450"/>
              <a:gd name="connsiteY8" fmla="*/ 1028700 h 1089660"/>
              <a:gd name="connsiteX9" fmla="*/ 2076450 w 2076450"/>
              <a:gd name="connsiteY9" fmla="*/ 674370 h 1089660"/>
              <a:gd name="connsiteX10" fmla="*/ 1855470 w 2076450"/>
              <a:gd name="connsiteY10" fmla="*/ 716280 h 1089660"/>
              <a:gd name="connsiteX11" fmla="*/ 1767840 w 2076450"/>
              <a:gd name="connsiteY11" fmla="*/ 552450 h 1089660"/>
              <a:gd name="connsiteX12" fmla="*/ 1524000 w 2076450"/>
              <a:gd name="connsiteY12" fmla="*/ 571500 h 1089660"/>
              <a:gd name="connsiteX13" fmla="*/ 1322070 w 2076450"/>
              <a:gd name="connsiteY13" fmla="*/ 358140 h 1089660"/>
              <a:gd name="connsiteX14" fmla="*/ 1055370 w 2076450"/>
              <a:gd name="connsiteY14" fmla="*/ 350520 h 1089660"/>
              <a:gd name="connsiteX15" fmla="*/ 824230 w 2076450"/>
              <a:gd name="connsiteY15" fmla="*/ 134620 h 1089660"/>
              <a:gd name="connsiteX16" fmla="*/ 628650 w 2076450"/>
              <a:gd name="connsiteY16" fmla="*/ 163830 h 1089660"/>
              <a:gd name="connsiteX17" fmla="*/ 483870 w 2076450"/>
              <a:gd name="connsiteY17" fmla="*/ 0 h 1089660"/>
              <a:gd name="connsiteX18" fmla="*/ 0 w 2076450"/>
              <a:gd name="connsiteY18" fmla="*/ 327660 h 1089660"/>
              <a:gd name="connsiteX0" fmla="*/ 0 w 2076450"/>
              <a:gd name="connsiteY0" fmla="*/ 327660 h 1089660"/>
              <a:gd name="connsiteX1" fmla="*/ 194310 w 2076450"/>
              <a:gd name="connsiteY1" fmla="*/ 499110 h 1089660"/>
              <a:gd name="connsiteX2" fmla="*/ 396240 w 2076450"/>
              <a:gd name="connsiteY2" fmla="*/ 468630 h 1089660"/>
              <a:gd name="connsiteX3" fmla="*/ 598170 w 2076450"/>
              <a:gd name="connsiteY3" fmla="*/ 674370 h 1089660"/>
              <a:gd name="connsiteX4" fmla="*/ 937260 w 2076450"/>
              <a:gd name="connsiteY4" fmla="*/ 681990 h 1089660"/>
              <a:gd name="connsiteX5" fmla="*/ 1047750 w 2076450"/>
              <a:gd name="connsiteY5" fmla="*/ 914400 h 1089660"/>
              <a:gd name="connsiteX6" fmla="*/ 1318260 w 2076450"/>
              <a:gd name="connsiteY6" fmla="*/ 842010 h 1089660"/>
              <a:gd name="connsiteX7" fmla="*/ 1424940 w 2076450"/>
              <a:gd name="connsiteY7" fmla="*/ 1089660 h 1089660"/>
              <a:gd name="connsiteX8" fmla="*/ 1615440 w 2076450"/>
              <a:gd name="connsiteY8" fmla="*/ 1028700 h 1089660"/>
              <a:gd name="connsiteX9" fmla="*/ 2076450 w 2076450"/>
              <a:gd name="connsiteY9" fmla="*/ 674370 h 1089660"/>
              <a:gd name="connsiteX10" fmla="*/ 1855470 w 2076450"/>
              <a:gd name="connsiteY10" fmla="*/ 716280 h 1089660"/>
              <a:gd name="connsiteX11" fmla="*/ 1767840 w 2076450"/>
              <a:gd name="connsiteY11" fmla="*/ 552450 h 1089660"/>
              <a:gd name="connsiteX12" fmla="*/ 1524000 w 2076450"/>
              <a:gd name="connsiteY12" fmla="*/ 571500 h 1089660"/>
              <a:gd name="connsiteX13" fmla="*/ 1322070 w 2076450"/>
              <a:gd name="connsiteY13" fmla="*/ 358140 h 1089660"/>
              <a:gd name="connsiteX14" fmla="*/ 1024890 w 2076450"/>
              <a:gd name="connsiteY14" fmla="*/ 350520 h 1089660"/>
              <a:gd name="connsiteX15" fmla="*/ 824230 w 2076450"/>
              <a:gd name="connsiteY15" fmla="*/ 134620 h 1089660"/>
              <a:gd name="connsiteX16" fmla="*/ 628650 w 2076450"/>
              <a:gd name="connsiteY16" fmla="*/ 163830 h 1089660"/>
              <a:gd name="connsiteX17" fmla="*/ 483870 w 2076450"/>
              <a:gd name="connsiteY17" fmla="*/ 0 h 1089660"/>
              <a:gd name="connsiteX18" fmla="*/ 0 w 2076450"/>
              <a:gd name="connsiteY18" fmla="*/ 327660 h 1089660"/>
              <a:gd name="connsiteX0" fmla="*/ 0 w 2076450"/>
              <a:gd name="connsiteY0" fmla="*/ 327660 h 1089660"/>
              <a:gd name="connsiteX1" fmla="*/ 194310 w 2076450"/>
              <a:gd name="connsiteY1" fmla="*/ 499110 h 1089660"/>
              <a:gd name="connsiteX2" fmla="*/ 396240 w 2076450"/>
              <a:gd name="connsiteY2" fmla="*/ 468630 h 1089660"/>
              <a:gd name="connsiteX3" fmla="*/ 598170 w 2076450"/>
              <a:gd name="connsiteY3" fmla="*/ 674370 h 1089660"/>
              <a:gd name="connsiteX4" fmla="*/ 937260 w 2076450"/>
              <a:gd name="connsiteY4" fmla="*/ 681990 h 1089660"/>
              <a:gd name="connsiteX5" fmla="*/ 1047750 w 2076450"/>
              <a:gd name="connsiteY5" fmla="*/ 914400 h 1089660"/>
              <a:gd name="connsiteX6" fmla="*/ 1318260 w 2076450"/>
              <a:gd name="connsiteY6" fmla="*/ 842010 h 1089660"/>
              <a:gd name="connsiteX7" fmla="*/ 1424940 w 2076450"/>
              <a:gd name="connsiteY7" fmla="*/ 1089660 h 1089660"/>
              <a:gd name="connsiteX8" fmla="*/ 1615440 w 2076450"/>
              <a:gd name="connsiteY8" fmla="*/ 1028700 h 1089660"/>
              <a:gd name="connsiteX9" fmla="*/ 2076450 w 2076450"/>
              <a:gd name="connsiteY9" fmla="*/ 674370 h 1089660"/>
              <a:gd name="connsiteX10" fmla="*/ 1855470 w 2076450"/>
              <a:gd name="connsiteY10" fmla="*/ 716280 h 1089660"/>
              <a:gd name="connsiteX11" fmla="*/ 1767840 w 2076450"/>
              <a:gd name="connsiteY11" fmla="*/ 552450 h 1089660"/>
              <a:gd name="connsiteX12" fmla="*/ 1524000 w 2076450"/>
              <a:gd name="connsiteY12" fmla="*/ 571500 h 1089660"/>
              <a:gd name="connsiteX13" fmla="*/ 1367790 w 2076450"/>
              <a:gd name="connsiteY13" fmla="*/ 355600 h 1089660"/>
              <a:gd name="connsiteX14" fmla="*/ 1024890 w 2076450"/>
              <a:gd name="connsiteY14" fmla="*/ 350520 h 1089660"/>
              <a:gd name="connsiteX15" fmla="*/ 824230 w 2076450"/>
              <a:gd name="connsiteY15" fmla="*/ 134620 h 1089660"/>
              <a:gd name="connsiteX16" fmla="*/ 628650 w 2076450"/>
              <a:gd name="connsiteY16" fmla="*/ 163830 h 1089660"/>
              <a:gd name="connsiteX17" fmla="*/ 483870 w 2076450"/>
              <a:gd name="connsiteY17" fmla="*/ 0 h 1089660"/>
              <a:gd name="connsiteX18" fmla="*/ 0 w 2076450"/>
              <a:gd name="connsiteY18" fmla="*/ 327660 h 1089660"/>
              <a:gd name="connsiteX0" fmla="*/ 0 w 2076450"/>
              <a:gd name="connsiteY0" fmla="*/ 327660 h 1089660"/>
              <a:gd name="connsiteX1" fmla="*/ 194310 w 2076450"/>
              <a:gd name="connsiteY1" fmla="*/ 499110 h 1089660"/>
              <a:gd name="connsiteX2" fmla="*/ 396240 w 2076450"/>
              <a:gd name="connsiteY2" fmla="*/ 468630 h 1089660"/>
              <a:gd name="connsiteX3" fmla="*/ 598170 w 2076450"/>
              <a:gd name="connsiteY3" fmla="*/ 674370 h 1089660"/>
              <a:gd name="connsiteX4" fmla="*/ 937260 w 2076450"/>
              <a:gd name="connsiteY4" fmla="*/ 681990 h 1089660"/>
              <a:gd name="connsiteX5" fmla="*/ 1047750 w 2076450"/>
              <a:gd name="connsiteY5" fmla="*/ 914400 h 1089660"/>
              <a:gd name="connsiteX6" fmla="*/ 1318260 w 2076450"/>
              <a:gd name="connsiteY6" fmla="*/ 842010 h 1089660"/>
              <a:gd name="connsiteX7" fmla="*/ 1424940 w 2076450"/>
              <a:gd name="connsiteY7" fmla="*/ 1089660 h 1089660"/>
              <a:gd name="connsiteX8" fmla="*/ 1615440 w 2076450"/>
              <a:gd name="connsiteY8" fmla="*/ 1028700 h 1089660"/>
              <a:gd name="connsiteX9" fmla="*/ 2076450 w 2076450"/>
              <a:gd name="connsiteY9" fmla="*/ 674370 h 1089660"/>
              <a:gd name="connsiteX10" fmla="*/ 1855470 w 2076450"/>
              <a:gd name="connsiteY10" fmla="*/ 716280 h 1089660"/>
              <a:gd name="connsiteX11" fmla="*/ 1767840 w 2076450"/>
              <a:gd name="connsiteY11" fmla="*/ 552450 h 1089660"/>
              <a:gd name="connsiteX12" fmla="*/ 1490980 w 2076450"/>
              <a:gd name="connsiteY12" fmla="*/ 568960 h 1089660"/>
              <a:gd name="connsiteX13" fmla="*/ 1367790 w 2076450"/>
              <a:gd name="connsiteY13" fmla="*/ 355600 h 1089660"/>
              <a:gd name="connsiteX14" fmla="*/ 1024890 w 2076450"/>
              <a:gd name="connsiteY14" fmla="*/ 350520 h 1089660"/>
              <a:gd name="connsiteX15" fmla="*/ 824230 w 2076450"/>
              <a:gd name="connsiteY15" fmla="*/ 134620 h 1089660"/>
              <a:gd name="connsiteX16" fmla="*/ 628650 w 2076450"/>
              <a:gd name="connsiteY16" fmla="*/ 163830 h 1089660"/>
              <a:gd name="connsiteX17" fmla="*/ 483870 w 2076450"/>
              <a:gd name="connsiteY17" fmla="*/ 0 h 1089660"/>
              <a:gd name="connsiteX18" fmla="*/ 0 w 2076450"/>
              <a:gd name="connsiteY18" fmla="*/ 327660 h 1089660"/>
              <a:gd name="connsiteX0" fmla="*/ 0 w 2076450"/>
              <a:gd name="connsiteY0" fmla="*/ 327660 h 1089660"/>
              <a:gd name="connsiteX1" fmla="*/ 194310 w 2076450"/>
              <a:gd name="connsiteY1" fmla="*/ 499110 h 1089660"/>
              <a:gd name="connsiteX2" fmla="*/ 396240 w 2076450"/>
              <a:gd name="connsiteY2" fmla="*/ 468630 h 1089660"/>
              <a:gd name="connsiteX3" fmla="*/ 598170 w 2076450"/>
              <a:gd name="connsiteY3" fmla="*/ 674370 h 1089660"/>
              <a:gd name="connsiteX4" fmla="*/ 937260 w 2076450"/>
              <a:gd name="connsiteY4" fmla="*/ 681990 h 1089660"/>
              <a:gd name="connsiteX5" fmla="*/ 1047750 w 2076450"/>
              <a:gd name="connsiteY5" fmla="*/ 914400 h 1089660"/>
              <a:gd name="connsiteX6" fmla="*/ 1318260 w 2076450"/>
              <a:gd name="connsiteY6" fmla="*/ 842010 h 1089660"/>
              <a:gd name="connsiteX7" fmla="*/ 1424940 w 2076450"/>
              <a:gd name="connsiteY7" fmla="*/ 1089660 h 1089660"/>
              <a:gd name="connsiteX8" fmla="*/ 1615440 w 2076450"/>
              <a:gd name="connsiteY8" fmla="*/ 1028700 h 1089660"/>
              <a:gd name="connsiteX9" fmla="*/ 2076450 w 2076450"/>
              <a:gd name="connsiteY9" fmla="*/ 674370 h 1089660"/>
              <a:gd name="connsiteX10" fmla="*/ 1855470 w 2076450"/>
              <a:gd name="connsiteY10" fmla="*/ 716280 h 1089660"/>
              <a:gd name="connsiteX11" fmla="*/ 1750060 w 2076450"/>
              <a:gd name="connsiteY11" fmla="*/ 509270 h 1089660"/>
              <a:gd name="connsiteX12" fmla="*/ 1490980 w 2076450"/>
              <a:gd name="connsiteY12" fmla="*/ 568960 h 1089660"/>
              <a:gd name="connsiteX13" fmla="*/ 1367790 w 2076450"/>
              <a:gd name="connsiteY13" fmla="*/ 355600 h 1089660"/>
              <a:gd name="connsiteX14" fmla="*/ 1024890 w 2076450"/>
              <a:gd name="connsiteY14" fmla="*/ 350520 h 1089660"/>
              <a:gd name="connsiteX15" fmla="*/ 824230 w 2076450"/>
              <a:gd name="connsiteY15" fmla="*/ 134620 h 1089660"/>
              <a:gd name="connsiteX16" fmla="*/ 628650 w 2076450"/>
              <a:gd name="connsiteY16" fmla="*/ 163830 h 1089660"/>
              <a:gd name="connsiteX17" fmla="*/ 483870 w 2076450"/>
              <a:gd name="connsiteY17" fmla="*/ 0 h 1089660"/>
              <a:gd name="connsiteX18" fmla="*/ 0 w 2076450"/>
              <a:gd name="connsiteY18" fmla="*/ 327660 h 1089660"/>
              <a:gd name="connsiteX0" fmla="*/ 0 w 2076450"/>
              <a:gd name="connsiteY0" fmla="*/ 327660 h 1089660"/>
              <a:gd name="connsiteX1" fmla="*/ 194310 w 2076450"/>
              <a:gd name="connsiteY1" fmla="*/ 499110 h 1089660"/>
              <a:gd name="connsiteX2" fmla="*/ 396240 w 2076450"/>
              <a:gd name="connsiteY2" fmla="*/ 468630 h 1089660"/>
              <a:gd name="connsiteX3" fmla="*/ 598170 w 2076450"/>
              <a:gd name="connsiteY3" fmla="*/ 674370 h 1089660"/>
              <a:gd name="connsiteX4" fmla="*/ 937260 w 2076450"/>
              <a:gd name="connsiteY4" fmla="*/ 681990 h 1089660"/>
              <a:gd name="connsiteX5" fmla="*/ 1047750 w 2076450"/>
              <a:gd name="connsiteY5" fmla="*/ 914400 h 1089660"/>
              <a:gd name="connsiteX6" fmla="*/ 1318260 w 2076450"/>
              <a:gd name="connsiteY6" fmla="*/ 842010 h 1089660"/>
              <a:gd name="connsiteX7" fmla="*/ 1424940 w 2076450"/>
              <a:gd name="connsiteY7" fmla="*/ 1089660 h 1089660"/>
              <a:gd name="connsiteX8" fmla="*/ 1615440 w 2076450"/>
              <a:gd name="connsiteY8" fmla="*/ 1028700 h 1089660"/>
              <a:gd name="connsiteX9" fmla="*/ 2076450 w 2076450"/>
              <a:gd name="connsiteY9" fmla="*/ 674370 h 1089660"/>
              <a:gd name="connsiteX10" fmla="*/ 1863090 w 2076450"/>
              <a:gd name="connsiteY10" fmla="*/ 739140 h 1089660"/>
              <a:gd name="connsiteX11" fmla="*/ 1750060 w 2076450"/>
              <a:gd name="connsiteY11" fmla="*/ 509270 h 1089660"/>
              <a:gd name="connsiteX12" fmla="*/ 1490980 w 2076450"/>
              <a:gd name="connsiteY12" fmla="*/ 568960 h 1089660"/>
              <a:gd name="connsiteX13" fmla="*/ 1367790 w 2076450"/>
              <a:gd name="connsiteY13" fmla="*/ 355600 h 1089660"/>
              <a:gd name="connsiteX14" fmla="*/ 1024890 w 2076450"/>
              <a:gd name="connsiteY14" fmla="*/ 350520 h 1089660"/>
              <a:gd name="connsiteX15" fmla="*/ 824230 w 2076450"/>
              <a:gd name="connsiteY15" fmla="*/ 134620 h 1089660"/>
              <a:gd name="connsiteX16" fmla="*/ 628650 w 2076450"/>
              <a:gd name="connsiteY16" fmla="*/ 163830 h 1089660"/>
              <a:gd name="connsiteX17" fmla="*/ 483870 w 2076450"/>
              <a:gd name="connsiteY17" fmla="*/ 0 h 1089660"/>
              <a:gd name="connsiteX18" fmla="*/ 0 w 2076450"/>
              <a:gd name="connsiteY18" fmla="*/ 327660 h 1089660"/>
              <a:gd name="connsiteX0" fmla="*/ 0 w 2076450"/>
              <a:gd name="connsiteY0" fmla="*/ 327660 h 1089660"/>
              <a:gd name="connsiteX1" fmla="*/ 194310 w 2076450"/>
              <a:gd name="connsiteY1" fmla="*/ 499110 h 1089660"/>
              <a:gd name="connsiteX2" fmla="*/ 396240 w 2076450"/>
              <a:gd name="connsiteY2" fmla="*/ 468630 h 1089660"/>
              <a:gd name="connsiteX3" fmla="*/ 598170 w 2076450"/>
              <a:gd name="connsiteY3" fmla="*/ 674370 h 1089660"/>
              <a:gd name="connsiteX4" fmla="*/ 937260 w 2076450"/>
              <a:gd name="connsiteY4" fmla="*/ 681990 h 1089660"/>
              <a:gd name="connsiteX5" fmla="*/ 1047750 w 2076450"/>
              <a:gd name="connsiteY5" fmla="*/ 914400 h 1089660"/>
              <a:gd name="connsiteX6" fmla="*/ 1318260 w 2076450"/>
              <a:gd name="connsiteY6" fmla="*/ 842010 h 1089660"/>
              <a:gd name="connsiteX7" fmla="*/ 1424940 w 2076450"/>
              <a:gd name="connsiteY7" fmla="*/ 1089660 h 1089660"/>
              <a:gd name="connsiteX8" fmla="*/ 1615440 w 2076450"/>
              <a:gd name="connsiteY8" fmla="*/ 1028700 h 1089660"/>
              <a:gd name="connsiteX9" fmla="*/ 2076450 w 2076450"/>
              <a:gd name="connsiteY9" fmla="*/ 674370 h 1089660"/>
              <a:gd name="connsiteX10" fmla="*/ 1870710 w 2076450"/>
              <a:gd name="connsiteY10" fmla="*/ 744220 h 1089660"/>
              <a:gd name="connsiteX11" fmla="*/ 1750060 w 2076450"/>
              <a:gd name="connsiteY11" fmla="*/ 509270 h 1089660"/>
              <a:gd name="connsiteX12" fmla="*/ 1490980 w 2076450"/>
              <a:gd name="connsiteY12" fmla="*/ 568960 h 1089660"/>
              <a:gd name="connsiteX13" fmla="*/ 1367790 w 2076450"/>
              <a:gd name="connsiteY13" fmla="*/ 355600 h 1089660"/>
              <a:gd name="connsiteX14" fmla="*/ 1024890 w 2076450"/>
              <a:gd name="connsiteY14" fmla="*/ 350520 h 1089660"/>
              <a:gd name="connsiteX15" fmla="*/ 824230 w 2076450"/>
              <a:gd name="connsiteY15" fmla="*/ 134620 h 1089660"/>
              <a:gd name="connsiteX16" fmla="*/ 628650 w 2076450"/>
              <a:gd name="connsiteY16" fmla="*/ 163830 h 1089660"/>
              <a:gd name="connsiteX17" fmla="*/ 483870 w 2076450"/>
              <a:gd name="connsiteY17" fmla="*/ 0 h 1089660"/>
              <a:gd name="connsiteX18" fmla="*/ 0 w 2076450"/>
              <a:gd name="connsiteY18" fmla="*/ 327660 h 1089660"/>
              <a:gd name="connsiteX0" fmla="*/ 0 w 2055495"/>
              <a:gd name="connsiteY0" fmla="*/ 327660 h 1089660"/>
              <a:gd name="connsiteX1" fmla="*/ 194310 w 2055495"/>
              <a:gd name="connsiteY1" fmla="*/ 499110 h 1089660"/>
              <a:gd name="connsiteX2" fmla="*/ 396240 w 2055495"/>
              <a:gd name="connsiteY2" fmla="*/ 468630 h 1089660"/>
              <a:gd name="connsiteX3" fmla="*/ 598170 w 2055495"/>
              <a:gd name="connsiteY3" fmla="*/ 674370 h 1089660"/>
              <a:gd name="connsiteX4" fmla="*/ 937260 w 2055495"/>
              <a:gd name="connsiteY4" fmla="*/ 681990 h 1089660"/>
              <a:gd name="connsiteX5" fmla="*/ 1047750 w 2055495"/>
              <a:gd name="connsiteY5" fmla="*/ 914400 h 1089660"/>
              <a:gd name="connsiteX6" fmla="*/ 1318260 w 2055495"/>
              <a:gd name="connsiteY6" fmla="*/ 842010 h 1089660"/>
              <a:gd name="connsiteX7" fmla="*/ 1424940 w 2055495"/>
              <a:gd name="connsiteY7" fmla="*/ 1089660 h 1089660"/>
              <a:gd name="connsiteX8" fmla="*/ 1615440 w 2055495"/>
              <a:gd name="connsiteY8" fmla="*/ 1028700 h 1089660"/>
              <a:gd name="connsiteX9" fmla="*/ 2055495 w 2055495"/>
              <a:gd name="connsiteY9" fmla="*/ 662940 h 1089660"/>
              <a:gd name="connsiteX10" fmla="*/ 1870710 w 2055495"/>
              <a:gd name="connsiteY10" fmla="*/ 744220 h 1089660"/>
              <a:gd name="connsiteX11" fmla="*/ 1750060 w 2055495"/>
              <a:gd name="connsiteY11" fmla="*/ 509270 h 1089660"/>
              <a:gd name="connsiteX12" fmla="*/ 1490980 w 2055495"/>
              <a:gd name="connsiteY12" fmla="*/ 568960 h 1089660"/>
              <a:gd name="connsiteX13" fmla="*/ 1367790 w 2055495"/>
              <a:gd name="connsiteY13" fmla="*/ 355600 h 1089660"/>
              <a:gd name="connsiteX14" fmla="*/ 1024890 w 2055495"/>
              <a:gd name="connsiteY14" fmla="*/ 350520 h 1089660"/>
              <a:gd name="connsiteX15" fmla="*/ 824230 w 2055495"/>
              <a:gd name="connsiteY15" fmla="*/ 134620 h 1089660"/>
              <a:gd name="connsiteX16" fmla="*/ 628650 w 2055495"/>
              <a:gd name="connsiteY16" fmla="*/ 163830 h 1089660"/>
              <a:gd name="connsiteX17" fmla="*/ 483870 w 2055495"/>
              <a:gd name="connsiteY17" fmla="*/ 0 h 1089660"/>
              <a:gd name="connsiteX18" fmla="*/ 0 w 2055495"/>
              <a:gd name="connsiteY18" fmla="*/ 327660 h 1089660"/>
              <a:gd name="connsiteX0" fmla="*/ 0 w 2055495"/>
              <a:gd name="connsiteY0" fmla="*/ 327660 h 1089660"/>
              <a:gd name="connsiteX1" fmla="*/ 194310 w 2055495"/>
              <a:gd name="connsiteY1" fmla="*/ 499110 h 1089660"/>
              <a:gd name="connsiteX2" fmla="*/ 598170 w 2055495"/>
              <a:gd name="connsiteY2" fmla="*/ 674370 h 1089660"/>
              <a:gd name="connsiteX3" fmla="*/ 937260 w 2055495"/>
              <a:gd name="connsiteY3" fmla="*/ 681990 h 1089660"/>
              <a:gd name="connsiteX4" fmla="*/ 1047750 w 2055495"/>
              <a:gd name="connsiteY4" fmla="*/ 914400 h 1089660"/>
              <a:gd name="connsiteX5" fmla="*/ 1318260 w 2055495"/>
              <a:gd name="connsiteY5" fmla="*/ 842010 h 1089660"/>
              <a:gd name="connsiteX6" fmla="*/ 1424940 w 2055495"/>
              <a:gd name="connsiteY6" fmla="*/ 1089660 h 1089660"/>
              <a:gd name="connsiteX7" fmla="*/ 1615440 w 2055495"/>
              <a:gd name="connsiteY7" fmla="*/ 1028700 h 1089660"/>
              <a:gd name="connsiteX8" fmla="*/ 2055495 w 2055495"/>
              <a:gd name="connsiteY8" fmla="*/ 662940 h 1089660"/>
              <a:gd name="connsiteX9" fmla="*/ 1870710 w 2055495"/>
              <a:gd name="connsiteY9" fmla="*/ 744220 h 1089660"/>
              <a:gd name="connsiteX10" fmla="*/ 1750060 w 2055495"/>
              <a:gd name="connsiteY10" fmla="*/ 509270 h 1089660"/>
              <a:gd name="connsiteX11" fmla="*/ 1490980 w 2055495"/>
              <a:gd name="connsiteY11" fmla="*/ 568960 h 1089660"/>
              <a:gd name="connsiteX12" fmla="*/ 1367790 w 2055495"/>
              <a:gd name="connsiteY12" fmla="*/ 355600 h 1089660"/>
              <a:gd name="connsiteX13" fmla="*/ 1024890 w 2055495"/>
              <a:gd name="connsiteY13" fmla="*/ 350520 h 1089660"/>
              <a:gd name="connsiteX14" fmla="*/ 824230 w 2055495"/>
              <a:gd name="connsiteY14" fmla="*/ 134620 h 1089660"/>
              <a:gd name="connsiteX15" fmla="*/ 628650 w 2055495"/>
              <a:gd name="connsiteY15" fmla="*/ 163830 h 1089660"/>
              <a:gd name="connsiteX16" fmla="*/ 483870 w 2055495"/>
              <a:gd name="connsiteY16" fmla="*/ 0 h 1089660"/>
              <a:gd name="connsiteX17" fmla="*/ 0 w 2055495"/>
              <a:gd name="connsiteY17" fmla="*/ 327660 h 1089660"/>
              <a:gd name="connsiteX0" fmla="*/ 0 w 2055495"/>
              <a:gd name="connsiteY0" fmla="*/ 327660 h 1089660"/>
              <a:gd name="connsiteX1" fmla="*/ 598170 w 2055495"/>
              <a:gd name="connsiteY1" fmla="*/ 674370 h 1089660"/>
              <a:gd name="connsiteX2" fmla="*/ 937260 w 2055495"/>
              <a:gd name="connsiteY2" fmla="*/ 681990 h 1089660"/>
              <a:gd name="connsiteX3" fmla="*/ 1047750 w 2055495"/>
              <a:gd name="connsiteY3" fmla="*/ 914400 h 1089660"/>
              <a:gd name="connsiteX4" fmla="*/ 1318260 w 2055495"/>
              <a:gd name="connsiteY4" fmla="*/ 842010 h 1089660"/>
              <a:gd name="connsiteX5" fmla="*/ 1424940 w 2055495"/>
              <a:gd name="connsiteY5" fmla="*/ 1089660 h 1089660"/>
              <a:gd name="connsiteX6" fmla="*/ 1615440 w 2055495"/>
              <a:gd name="connsiteY6" fmla="*/ 1028700 h 1089660"/>
              <a:gd name="connsiteX7" fmla="*/ 2055495 w 2055495"/>
              <a:gd name="connsiteY7" fmla="*/ 662940 h 1089660"/>
              <a:gd name="connsiteX8" fmla="*/ 1870710 w 2055495"/>
              <a:gd name="connsiteY8" fmla="*/ 744220 h 1089660"/>
              <a:gd name="connsiteX9" fmla="*/ 1750060 w 2055495"/>
              <a:gd name="connsiteY9" fmla="*/ 509270 h 1089660"/>
              <a:gd name="connsiteX10" fmla="*/ 1490980 w 2055495"/>
              <a:gd name="connsiteY10" fmla="*/ 568960 h 1089660"/>
              <a:gd name="connsiteX11" fmla="*/ 1367790 w 2055495"/>
              <a:gd name="connsiteY11" fmla="*/ 355600 h 1089660"/>
              <a:gd name="connsiteX12" fmla="*/ 1024890 w 2055495"/>
              <a:gd name="connsiteY12" fmla="*/ 350520 h 1089660"/>
              <a:gd name="connsiteX13" fmla="*/ 824230 w 2055495"/>
              <a:gd name="connsiteY13" fmla="*/ 134620 h 1089660"/>
              <a:gd name="connsiteX14" fmla="*/ 628650 w 2055495"/>
              <a:gd name="connsiteY14" fmla="*/ 163830 h 1089660"/>
              <a:gd name="connsiteX15" fmla="*/ 483870 w 2055495"/>
              <a:gd name="connsiteY15" fmla="*/ 0 h 1089660"/>
              <a:gd name="connsiteX16" fmla="*/ 0 w 2055495"/>
              <a:gd name="connsiteY16" fmla="*/ 327660 h 1089660"/>
              <a:gd name="connsiteX0" fmla="*/ 0 w 2055495"/>
              <a:gd name="connsiteY0" fmla="*/ 327660 h 1089660"/>
              <a:gd name="connsiteX1" fmla="*/ 937260 w 2055495"/>
              <a:gd name="connsiteY1" fmla="*/ 681990 h 1089660"/>
              <a:gd name="connsiteX2" fmla="*/ 1047750 w 2055495"/>
              <a:gd name="connsiteY2" fmla="*/ 914400 h 1089660"/>
              <a:gd name="connsiteX3" fmla="*/ 1318260 w 2055495"/>
              <a:gd name="connsiteY3" fmla="*/ 842010 h 1089660"/>
              <a:gd name="connsiteX4" fmla="*/ 1424940 w 2055495"/>
              <a:gd name="connsiteY4" fmla="*/ 1089660 h 1089660"/>
              <a:gd name="connsiteX5" fmla="*/ 1615440 w 2055495"/>
              <a:gd name="connsiteY5" fmla="*/ 1028700 h 1089660"/>
              <a:gd name="connsiteX6" fmla="*/ 2055495 w 2055495"/>
              <a:gd name="connsiteY6" fmla="*/ 662940 h 1089660"/>
              <a:gd name="connsiteX7" fmla="*/ 1870710 w 2055495"/>
              <a:gd name="connsiteY7" fmla="*/ 744220 h 1089660"/>
              <a:gd name="connsiteX8" fmla="*/ 1750060 w 2055495"/>
              <a:gd name="connsiteY8" fmla="*/ 509270 h 1089660"/>
              <a:gd name="connsiteX9" fmla="*/ 1490980 w 2055495"/>
              <a:gd name="connsiteY9" fmla="*/ 568960 h 1089660"/>
              <a:gd name="connsiteX10" fmla="*/ 1367790 w 2055495"/>
              <a:gd name="connsiteY10" fmla="*/ 355600 h 1089660"/>
              <a:gd name="connsiteX11" fmla="*/ 1024890 w 2055495"/>
              <a:gd name="connsiteY11" fmla="*/ 350520 h 1089660"/>
              <a:gd name="connsiteX12" fmla="*/ 824230 w 2055495"/>
              <a:gd name="connsiteY12" fmla="*/ 134620 h 1089660"/>
              <a:gd name="connsiteX13" fmla="*/ 628650 w 2055495"/>
              <a:gd name="connsiteY13" fmla="*/ 163830 h 1089660"/>
              <a:gd name="connsiteX14" fmla="*/ 483870 w 2055495"/>
              <a:gd name="connsiteY14" fmla="*/ 0 h 1089660"/>
              <a:gd name="connsiteX15" fmla="*/ 0 w 2055495"/>
              <a:gd name="connsiteY15" fmla="*/ 327660 h 1089660"/>
              <a:gd name="connsiteX0" fmla="*/ 0 w 2055495"/>
              <a:gd name="connsiteY0" fmla="*/ 327660 h 1089660"/>
              <a:gd name="connsiteX1" fmla="*/ 1047750 w 2055495"/>
              <a:gd name="connsiteY1" fmla="*/ 914400 h 1089660"/>
              <a:gd name="connsiteX2" fmla="*/ 1318260 w 2055495"/>
              <a:gd name="connsiteY2" fmla="*/ 842010 h 1089660"/>
              <a:gd name="connsiteX3" fmla="*/ 1424940 w 2055495"/>
              <a:gd name="connsiteY3" fmla="*/ 1089660 h 1089660"/>
              <a:gd name="connsiteX4" fmla="*/ 1615440 w 2055495"/>
              <a:gd name="connsiteY4" fmla="*/ 1028700 h 1089660"/>
              <a:gd name="connsiteX5" fmla="*/ 2055495 w 2055495"/>
              <a:gd name="connsiteY5" fmla="*/ 662940 h 1089660"/>
              <a:gd name="connsiteX6" fmla="*/ 1870710 w 2055495"/>
              <a:gd name="connsiteY6" fmla="*/ 744220 h 1089660"/>
              <a:gd name="connsiteX7" fmla="*/ 1750060 w 2055495"/>
              <a:gd name="connsiteY7" fmla="*/ 509270 h 1089660"/>
              <a:gd name="connsiteX8" fmla="*/ 1490980 w 2055495"/>
              <a:gd name="connsiteY8" fmla="*/ 568960 h 1089660"/>
              <a:gd name="connsiteX9" fmla="*/ 1367790 w 2055495"/>
              <a:gd name="connsiteY9" fmla="*/ 355600 h 1089660"/>
              <a:gd name="connsiteX10" fmla="*/ 1024890 w 2055495"/>
              <a:gd name="connsiteY10" fmla="*/ 350520 h 1089660"/>
              <a:gd name="connsiteX11" fmla="*/ 824230 w 2055495"/>
              <a:gd name="connsiteY11" fmla="*/ 134620 h 1089660"/>
              <a:gd name="connsiteX12" fmla="*/ 628650 w 2055495"/>
              <a:gd name="connsiteY12" fmla="*/ 163830 h 1089660"/>
              <a:gd name="connsiteX13" fmla="*/ 483870 w 2055495"/>
              <a:gd name="connsiteY13" fmla="*/ 0 h 1089660"/>
              <a:gd name="connsiteX14" fmla="*/ 0 w 2055495"/>
              <a:gd name="connsiteY14" fmla="*/ 327660 h 1089660"/>
              <a:gd name="connsiteX0" fmla="*/ 0 w 2055495"/>
              <a:gd name="connsiteY0" fmla="*/ 327660 h 1089660"/>
              <a:gd name="connsiteX1" fmla="*/ 1318260 w 2055495"/>
              <a:gd name="connsiteY1" fmla="*/ 842010 h 1089660"/>
              <a:gd name="connsiteX2" fmla="*/ 1424940 w 2055495"/>
              <a:gd name="connsiteY2" fmla="*/ 1089660 h 1089660"/>
              <a:gd name="connsiteX3" fmla="*/ 1615440 w 2055495"/>
              <a:gd name="connsiteY3" fmla="*/ 1028700 h 1089660"/>
              <a:gd name="connsiteX4" fmla="*/ 2055495 w 2055495"/>
              <a:gd name="connsiteY4" fmla="*/ 662940 h 1089660"/>
              <a:gd name="connsiteX5" fmla="*/ 1870710 w 2055495"/>
              <a:gd name="connsiteY5" fmla="*/ 744220 h 1089660"/>
              <a:gd name="connsiteX6" fmla="*/ 1750060 w 2055495"/>
              <a:gd name="connsiteY6" fmla="*/ 509270 h 1089660"/>
              <a:gd name="connsiteX7" fmla="*/ 1490980 w 2055495"/>
              <a:gd name="connsiteY7" fmla="*/ 568960 h 1089660"/>
              <a:gd name="connsiteX8" fmla="*/ 1367790 w 2055495"/>
              <a:gd name="connsiteY8" fmla="*/ 355600 h 1089660"/>
              <a:gd name="connsiteX9" fmla="*/ 1024890 w 2055495"/>
              <a:gd name="connsiteY9" fmla="*/ 350520 h 1089660"/>
              <a:gd name="connsiteX10" fmla="*/ 824230 w 2055495"/>
              <a:gd name="connsiteY10" fmla="*/ 134620 h 1089660"/>
              <a:gd name="connsiteX11" fmla="*/ 628650 w 2055495"/>
              <a:gd name="connsiteY11" fmla="*/ 163830 h 1089660"/>
              <a:gd name="connsiteX12" fmla="*/ 483870 w 2055495"/>
              <a:gd name="connsiteY12" fmla="*/ 0 h 1089660"/>
              <a:gd name="connsiteX13" fmla="*/ 0 w 2055495"/>
              <a:gd name="connsiteY13" fmla="*/ 327660 h 1089660"/>
              <a:gd name="connsiteX0" fmla="*/ 0 w 2055495"/>
              <a:gd name="connsiteY0" fmla="*/ 327660 h 1089660"/>
              <a:gd name="connsiteX1" fmla="*/ 1424940 w 2055495"/>
              <a:gd name="connsiteY1" fmla="*/ 1089660 h 1089660"/>
              <a:gd name="connsiteX2" fmla="*/ 1615440 w 2055495"/>
              <a:gd name="connsiteY2" fmla="*/ 1028700 h 1089660"/>
              <a:gd name="connsiteX3" fmla="*/ 2055495 w 2055495"/>
              <a:gd name="connsiteY3" fmla="*/ 662940 h 1089660"/>
              <a:gd name="connsiteX4" fmla="*/ 1870710 w 2055495"/>
              <a:gd name="connsiteY4" fmla="*/ 744220 h 1089660"/>
              <a:gd name="connsiteX5" fmla="*/ 1750060 w 2055495"/>
              <a:gd name="connsiteY5" fmla="*/ 509270 h 1089660"/>
              <a:gd name="connsiteX6" fmla="*/ 1490980 w 2055495"/>
              <a:gd name="connsiteY6" fmla="*/ 568960 h 1089660"/>
              <a:gd name="connsiteX7" fmla="*/ 1367790 w 2055495"/>
              <a:gd name="connsiteY7" fmla="*/ 355600 h 1089660"/>
              <a:gd name="connsiteX8" fmla="*/ 1024890 w 2055495"/>
              <a:gd name="connsiteY8" fmla="*/ 350520 h 1089660"/>
              <a:gd name="connsiteX9" fmla="*/ 824230 w 2055495"/>
              <a:gd name="connsiteY9" fmla="*/ 134620 h 1089660"/>
              <a:gd name="connsiteX10" fmla="*/ 628650 w 2055495"/>
              <a:gd name="connsiteY10" fmla="*/ 163830 h 1089660"/>
              <a:gd name="connsiteX11" fmla="*/ 483870 w 2055495"/>
              <a:gd name="connsiteY11" fmla="*/ 0 h 1089660"/>
              <a:gd name="connsiteX12" fmla="*/ 0 w 2055495"/>
              <a:gd name="connsiteY12" fmla="*/ 327660 h 108966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2055495 w 2055495"/>
              <a:gd name="connsiteY2" fmla="*/ 662940 h 1028700"/>
              <a:gd name="connsiteX3" fmla="*/ 1870710 w 2055495"/>
              <a:gd name="connsiteY3" fmla="*/ 744220 h 1028700"/>
              <a:gd name="connsiteX4" fmla="*/ 1750060 w 2055495"/>
              <a:gd name="connsiteY4" fmla="*/ 509270 h 1028700"/>
              <a:gd name="connsiteX5" fmla="*/ 1490980 w 2055495"/>
              <a:gd name="connsiteY5" fmla="*/ 568960 h 1028700"/>
              <a:gd name="connsiteX6" fmla="*/ 1367790 w 2055495"/>
              <a:gd name="connsiteY6" fmla="*/ 355600 h 1028700"/>
              <a:gd name="connsiteX7" fmla="*/ 1024890 w 2055495"/>
              <a:gd name="connsiteY7" fmla="*/ 350520 h 1028700"/>
              <a:gd name="connsiteX8" fmla="*/ 824230 w 2055495"/>
              <a:gd name="connsiteY8" fmla="*/ 134620 h 1028700"/>
              <a:gd name="connsiteX9" fmla="*/ 628650 w 2055495"/>
              <a:gd name="connsiteY9" fmla="*/ 163830 h 1028700"/>
              <a:gd name="connsiteX10" fmla="*/ 483870 w 2055495"/>
              <a:gd name="connsiteY10" fmla="*/ 0 h 1028700"/>
              <a:gd name="connsiteX11" fmla="*/ 0 w 2055495"/>
              <a:gd name="connsiteY11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2055495 w 2055495"/>
              <a:gd name="connsiteY2" fmla="*/ 662940 h 1028700"/>
              <a:gd name="connsiteX3" fmla="*/ 1750060 w 2055495"/>
              <a:gd name="connsiteY3" fmla="*/ 509270 h 1028700"/>
              <a:gd name="connsiteX4" fmla="*/ 1490980 w 2055495"/>
              <a:gd name="connsiteY4" fmla="*/ 568960 h 1028700"/>
              <a:gd name="connsiteX5" fmla="*/ 1367790 w 2055495"/>
              <a:gd name="connsiteY5" fmla="*/ 355600 h 1028700"/>
              <a:gd name="connsiteX6" fmla="*/ 1024890 w 2055495"/>
              <a:gd name="connsiteY6" fmla="*/ 350520 h 1028700"/>
              <a:gd name="connsiteX7" fmla="*/ 824230 w 2055495"/>
              <a:gd name="connsiteY7" fmla="*/ 134620 h 1028700"/>
              <a:gd name="connsiteX8" fmla="*/ 628650 w 2055495"/>
              <a:gd name="connsiteY8" fmla="*/ 163830 h 1028700"/>
              <a:gd name="connsiteX9" fmla="*/ 483870 w 2055495"/>
              <a:gd name="connsiteY9" fmla="*/ 0 h 1028700"/>
              <a:gd name="connsiteX10" fmla="*/ 0 w 2055495"/>
              <a:gd name="connsiteY10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2055495 w 2055495"/>
              <a:gd name="connsiteY2" fmla="*/ 662940 h 1028700"/>
              <a:gd name="connsiteX3" fmla="*/ 1490980 w 2055495"/>
              <a:gd name="connsiteY3" fmla="*/ 568960 h 1028700"/>
              <a:gd name="connsiteX4" fmla="*/ 1367790 w 2055495"/>
              <a:gd name="connsiteY4" fmla="*/ 355600 h 1028700"/>
              <a:gd name="connsiteX5" fmla="*/ 1024890 w 2055495"/>
              <a:gd name="connsiteY5" fmla="*/ 350520 h 1028700"/>
              <a:gd name="connsiteX6" fmla="*/ 824230 w 2055495"/>
              <a:gd name="connsiteY6" fmla="*/ 134620 h 1028700"/>
              <a:gd name="connsiteX7" fmla="*/ 628650 w 2055495"/>
              <a:gd name="connsiteY7" fmla="*/ 163830 h 1028700"/>
              <a:gd name="connsiteX8" fmla="*/ 483870 w 2055495"/>
              <a:gd name="connsiteY8" fmla="*/ 0 h 1028700"/>
              <a:gd name="connsiteX9" fmla="*/ 0 w 2055495"/>
              <a:gd name="connsiteY9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2055495 w 2055495"/>
              <a:gd name="connsiteY2" fmla="*/ 662940 h 1028700"/>
              <a:gd name="connsiteX3" fmla="*/ 1367790 w 2055495"/>
              <a:gd name="connsiteY3" fmla="*/ 355600 h 1028700"/>
              <a:gd name="connsiteX4" fmla="*/ 1024890 w 2055495"/>
              <a:gd name="connsiteY4" fmla="*/ 350520 h 1028700"/>
              <a:gd name="connsiteX5" fmla="*/ 824230 w 2055495"/>
              <a:gd name="connsiteY5" fmla="*/ 134620 h 1028700"/>
              <a:gd name="connsiteX6" fmla="*/ 628650 w 2055495"/>
              <a:gd name="connsiteY6" fmla="*/ 163830 h 1028700"/>
              <a:gd name="connsiteX7" fmla="*/ 483870 w 2055495"/>
              <a:gd name="connsiteY7" fmla="*/ 0 h 1028700"/>
              <a:gd name="connsiteX8" fmla="*/ 0 w 2055495"/>
              <a:gd name="connsiteY8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2055495 w 2055495"/>
              <a:gd name="connsiteY2" fmla="*/ 662940 h 1028700"/>
              <a:gd name="connsiteX3" fmla="*/ 1024890 w 2055495"/>
              <a:gd name="connsiteY3" fmla="*/ 350520 h 1028700"/>
              <a:gd name="connsiteX4" fmla="*/ 824230 w 2055495"/>
              <a:gd name="connsiteY4" fmla="*/ 134620 h 1028700"/>
              <a:gd name="connsiteX5" fmla="*/ 628650 w 2055495"/>
              <a:gd name="connsiteY5" fmla="*/ 163830 h 1028700"/>
              <a:gd name="connsiteX6" fmla="*/ 483870 w 2055495"/>
              <a:gd name="connsiteY6" fmla="*/ 0 h 1028700"/>
              <a:gd name="connsiteX7" fmla="*/ 0 w 2055495"/>
              <a:gd name="connsiteY7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2055495 w 2055495"/>
              <a:gd name="connsiteY2" fmla="*/ 662940 h 1028700"/>
              <a:gd name="connsiteX3" fmla="*/ 824230 w 2055495"/>
              <a:gd name="connsiteY3" fmla="*/ 134620 h 1028700"/>
              <a:gd name="connsiteX4" fmla="*/ 628650 w 2055495"/>
              <a:gd name="connsiteY4" fmla="*/ 163830 h 1028700"/>
              <a:gd name="connsiteX5" fmla="*/ 483870 w 2055495"/>
              <a:gd name="connsiteY5" fmla="*/ 0 h 1028700"/>
              <a:gd name="connsiteX6" fmla="*/ 0 w 2055495"/>
              <a:gd name="connsiteY6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2055495 w 2055495"/>
              <a:gd name="connsiteY2" fmla="*/ 662940 h 1028700"/>
              <a:gd name="connsiteX3" fmla="*/ 628650 w 2055495"/>
              <a:gd name="connsiteY3" fmla="*/ 163830 h 1028700"/>
              <a:gd name="connsiteX4" fmla="*/ 483870 w 2055495"/>
              <a:gd name="connsiteY4" fmla="*/ 0 h 1028700"/>
              <a:gd name="connsiteX5" fmla="*/ 0 w 2055495"/>
              <a:gd name="connsiteY5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2055495 w 2055495"/>
              <a:gd name="connsiteY2" fmla="*/ 662940 h 1028700"/>
              <a:gd name="connsiteX3" fmla="*/ 483870 w 2055495"/>
              <a:gd name="connsiteY3" fmla="*/ 0 h 1028700"/>
              <a:gd name="connsiteX4" fmla="*/ 0 w 2055495"/>
              <a:gd name="connsiteY4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2055495 w 2055495"/>
              <a:gd name="connsiteY2" fmla="*/ 662940 h 1028700"/>
              <a:gd name="connsiteX3" fmla="*/ 483870 w 2055495"/>
              <a:gd name="connsiteY3" fmla="*/ 0 h 1028700"/>
              <a:gd name="connsiteX4" fmla="*/ 171080 w 2055495"/>
              <a:gd name="connsiteY4" fmla="*/ 198180 h 1028700"/>
              <a:gd name="connsiteX5" fmla="*/ 0 w 2055495"/>
              <a:gd name="connsiteY5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2055495 w 2055495"/>
              <a:gd name="connsiteY2" fmla="*/ 662940 h 1028700"/>
              <a:gd name="connsiteX3" fmla="*/ 483870 w 2055495"/>
              <a:gd name="connsiteY3" fmla="*/ 0 h 1028700"/>
              <a:gd name="connsiteX4" fmla="*/ 366342 w 2055495"/>
              <a:gd name="connsiteY4" fmla="*/ 69593 h 1028700"/>
              <a:gd name="connsiteX5" fmla="*/ 171080 w 2055495"/>
              <a:gd name="connsiteY5" fmla="*/ 198180 h 1028700"/>
              <a:gd name="connsiteX6" fmla="*/ 0 w 2055495"/>
              <a:gd name="connsiteY6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2055495 w 2055495"/>
              <a:gd name="connsiteY2" fmla="*/ 662940 h 1028700"/>
              <a:gd name="connsiteX3" fmla="*/ 483870 w 2055495"/>
              <a:gd name="connsiteY3" fmla="*/ 0 h 1028700"/>
              <a:gd name="connsiteX4" fmla="*/ 366342 w 2055495"/>
              <a:gd name="connsiteY4" fmla="*/ 69593 h 1028700"/>
              <a:gd name="connsiteX5" fmla="*/ 261567 w 2055495"/>
              <a:gd name="connsiteY5" fmla="*/ 141030 h 1028700"/>
              <a:gd name="connsiteX6" fmla="*/ 171080 w 2055495"/>
              <a:gd name="connsiteY6" fmla="*/ 198180 h 1028700"/>
              <a:gd name="connsiteX7" fmla="*/ 0 w 2055495"/>
              <a:gd name="connsiteY7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1728417 w 2055495"/>
              <a:gd name="connsiteY2" fmla="*/ 922080 h 1028700"/>
              <a:gd name="connsiteX3" fmla="*/ 2055495 w 2055495"/>
              <a:gd name="connsiteY3" fmla="*/ 662940 h 1028700"/>
              <a:gd name="connsiteX4" fmla="*/ 483870 w 2055495"/>
              <a:gd name="connsiteY4" fmla="*/ 0 h 1028700"/>
              <a:gd name="connsiteX5" fmla="*/ 366342 w 2055495"/>
              <a:gd name="connsiteY5" fmla="*/ 69593 h 1028700"/>
              <a:gd name="connsiteX6" fmla="*/ 261567 w 2055495"/>
              <a:gd name="connsiteY6" fmla="*/ 141030 h 1028700"/>
              <a:gd name="connsiteX7" fmla="*/ 171080 w 2055495"/>
              <a:gd name="connsiteY7" fmla="*/ 198180 h 1028700"/>
              <a:gd name="connsiteX8" fmla="*/ 0 w 2055495"/>
              <a:gd name="connsiteY8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1728417 w 2055495"/>
              <a:gd name="connsiteY2" fmla="*/ 922080 h 1028700"/>
              <a:gd name="connsiteX3" fmla="*/ 1942730 w 2055495"/>
              <a:gd name="connsiteY3" fmla="*/ 755393 h 1028700"/>
              <a:gd name="connsiteX4" fmla="*/ 2055495 w 2055495"/>
              <a:gd name="connsiteY4" fmla="*/ 662940 h 1028700"/>
              <a:gd name="connsiteX5" fmla="*/ 483870 w 2055495"/>
              <a:gd name="connsiteY5" fmla="*/ 0 h 1028700"/>
              <a:gd name="connsiteX6" fmla="*/ 366342 w 2055495"/>
              <a:gd name="connsiteY6" fmla="*/ 69593 h 1028700"/>
              <a:gd name="connsiteX7" fmla="*/ 261567 w 2055495"/>
              <a:gd name="connsiteY7" fmla="*/ 141030 h 1028700"/>
              <a:gd name="connsiteX8" fmla="*/ 171080 w 2055495"/>
              <a:gd name="connsiteY8" fmla="*/ 198180 h 1028700"/>
              <a:gd name="connsiteX9" fmla="*/ 0 w 2055495"/>
              <a:gd name="connsiteY9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1728417 w 2055495"/>
              <a:gd name="connsiteY2" fmla="*/ 922080 h 1028700"/>
              <a:gd name="connsiteX3" fmla="*/ 1833192 w 2055495"/>
              <a:gd name="connsiteY3" fmla="*/ 841118 h 1028700"/>
              <a:gd name="connsiteX4" fmla="*/ 1942730 w 2055495"/>
              <a:gd name="connsiteY4" fmla="*/ 755393 h 1028700"/>
              <a:gd name="connsiteX5" fmla="*/ 2055495 w 2055495"/>
              <a:gd name="connsiteY5" fmla="*/ 662940 h 1028700"/>
              <a:gd name="connsiteX6" fmla="*/ 483870 w 2055495"/>
              <a:gd name="connsiteY6" fmla="*/ 0 h 1028700"/>
              <a:gd name="connsiteX7" fmla="*/ 366342 w 2055495"/>
              <a:gd name="connsiteY7" fmla="*/ 69593 h 1028700"/>
              <a:gd name="connsiteX8" fmla="*/ 261567 w 2055495"/>
              <a:gd name="connsiteY8" fmla="*/ 141030 h 1028700"/>
              <a:gd name="connsiteX9" fmla="*/ 171080 w 2055495"/>
              <a:gd name="connsiteY9" fmla="*/ 198180 h 1028700"/>
              <a:gd name="connsiteX10" fmla="*/ 0 w 2055495"/>
              <a:gd name="connsiteY10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1728417 w 2055495"/>
              <a:gd name="connsiteY2" fmla="*/ 922080 h 1028700"/>
              <a:gd name="connsiteX3" fmla="*/ 1833192 w 2055495"/>
              <a:gd name="connsiteY3" fmla="*/ 841118 h 1028700"/>
              <a:gd name="connsiteX4" fmla="*/ 1942730 w 2055495"/>
              <a:gd name="connsiteY4" fmla="*/ 755393 h 1028700"/>
              <a:gd name="connsiteX5" fmla="*/ 2055495 w 2055495"/>
              <a:gd name="connsiteY5" fmla="*/ 662940 h 1028700"/>
              <a:gd name="connsiteX6" fmla="*/ 483870 w 2055495"/>
              <a:gd name="connsiteY6" fmla="*/ 0 h 1028700"/>
              <a:gd name="connsiteX7" fmla="*/ 366342 w 2055495"/>
              <a:gd name="connsiteY7" fmla="*/ 69593 h 1028700"/>
              <a:gd name="connsiteX8" fmla="*/ 261567 w 2055495"/>
              <a:gd name="connsiteY8" fmla="*/ 141030 h 1028700"/>
              <a:gd name="connsiteX9" fmla="*/ 166317 w 2055495"/>
              <a:gd name="connsiteY9" fmla="*/ 131505 h 1028700"/>
              <a:gd name="connsiteX10" fmla="*/ 0 w 2055495"/>
              <a:gd name="connsiteY10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1723655 w 2055495"/>
              <a:gd name="connsiteY2" fmla="*/ 822068 h 1028700"/>
              <a:gd name="connsiteX3" fmla="*/ 1833192 w 2055495"/>
              <a:gd name="connsiteY3" fmla="*/ 841118 h 1028700"/>
              <a:gd name="connsiteX4" fmla="*/ 1942730 w 2055495"/>
              <a:gd name="connsiteY4" fmla="*/ 755393 h 1028700"/>
              <a:gd name="connsiteX5" fmla="*/ 2055495 w 2055495"/>
              <a:gd name="connsiteY5" fmla="*/ 662940 h 1028700"/>
              <a:gd name="connsiteX6" fmla="*/ 483870 w 2055495"/>
              <a:gd name="connsiteY6" fmla="*/ 0 h 1028700"/>
              <a:gd name="connsiteX7" fmla="*/ 366342 w 2055495"/>
              <a:gd name="connsiteY7" fmla="*/ 69593 h 1028700"/>
              <a:gd name="connsiteX8" fmla="*/ 261567 w 2055495"/>
              <a:gd name="connsiteY8" fmla="*/ 141030 h 1028700"/>
              <a:gd name="connsiteX9" fmla="*/ 166317 w 2055495"/>
              <a:gd name="connsiteY9" fmla="*/ 131505 h 1028700"/>
              <a:gd name="connsiteX10" fmla="*/ 0 w 2055495"/>
              <a:gd name="connsiteY10" fmla="*/ 327660 h 1028700"/>
              <a:gd name="connsiteX0" fmla="*/ 0 w 2055495"/>
              <a:gd name="connsiteY0" fmla="*/ 327660 h 1028700"/>
              <a:gd name="connsiteX1" fmla="*/ 1615440 w 2055495"/>
              <a:gd name="connsiteY1" fmla="*/ 1028700 h 1028700"/>
              <a:gd name="connsiteX2" fmla="*/ 1723655 w 2055495"/>
              <a:gd name="connsiteY2" fmla="*/ 822068 h 1028700"/>
              <a:gd name="connsiteX3" fmla="*/ 1833192 w 2055495"/>
              <a:gd name="connsiteY3" fmla="*/ 841118 h 1028700"/>
              <a:gd name="connsiteX4" fmla="*/ 1942730 w 2055495"/>
              <a:gd name="connsiteY4" fmla="*/ 655380 h 1028700"/>
              <a:gd name="connsiteX5" fmla="*/ 2055495 w 2055495"/>
              <a:gd name="connsiteY5" fmla="*/ 662940 h 1028700"/>
              <a:gd name="connsiteX6" fmla="*/ 483870 w 2055495"/>
              <a:gd name="connsiteY6" fmla="*/ 0 h 1028700"/>
              <a:gd name="connsiteX7" fmla="*/ 366342 w 2055495"/>
              <a:gd name="connsiteY7" fmla="*/ 69593 h 1028700"/>
              <a:gd name="connsiteX8" fmla="*/ 261567 w 2055495"/>
              <a:gd name="connsiteY8" fmla="*/ 141030 h 1028700"/>
              <a:gd name="connsiteX9" fmla="*/ 166317 w 2055495"/>
              <a:gd name="connsiteY9" fmla="*/ 131505 h 1028700"/>
              <a:gd name="connsiteX10" fmla="*/ 0 w 2055495"/>
              <a:gd name="connsiteY10" fmla="*/ 327660 h 1028700"/>
              <a:gd name="connsiteX0" fmla="*/ 0 w 2055495"/>
              <a:gd name="connsiteY0" fmla="*/ 334267 h 1035307"/>
              <a:gd name="connsiteX1" fmla="*/ 1615440 w 2055495"/>
              <a:gd name="connsiteY1" fmla="*/ 1035307 h 1035307"/>
              <a:gd name="connsiteX2" fmla="*/ 1723655 w 2055495"/>
              <a:gd name="connsiteY2" fmla="*/ 828675 h 1035307"/>
              <a:gd name="connsiteX3" fmla="*/ 1833192 w 2055495"/>
              <a:gd name="connsiteY3" fmla="*/ 847725 h 1035307"/>
              <a:gd name="connsiteX4" fmla="*/ 1942730 w 2055495"/>
              <a:gd name="connsiteY4" fmla="*/ 661987 h 1035307"/>
              <a:gd name="connsiteX5" fmla="*/ 2055495 w 2055495"/>
              <a:gd name="connsiteY5" fmla="*/ 669547 h 1035307"/>
              <a:gd name="connsiteX6" fmla="*/ 483870 w 2055495"/>
              <a:gd name="connsiteY6" fmla="*/ 6607 h 1035307"/>
              <a:gd name="connsiteX7" fmla="*/ 380630 w 2055495"/>
              <a:gd name="connsiteY7" fmla="*/ 0 h 1035307"/>
              <a:gd name="connsiteX8" fmla="*/ 261567 w 2055495"/>
              <a:gd name="connsiteY8" fmla="*/ 147637 h 1035307"/>
              <a:gd name="connsiteX9" fmla="*/ 166317 w 2055495"/>
              <a:gd name="connsiteY9" fmla="*/ 138112 h 1035307"/>
              <a:gd name="connsiteX10" fmla="*/ 0 w 2055495"/>
              <a:gd name="connsiteY10" fmla="*/ 334267 h 1035307"/>
              <a:gd name="connsiteX0" fmla="*/ 0 w 2055495"/>
              <a:gd name="connsiteY0" fmla="*/ 334267 h 1035307"/>
              <a:gd name="connsiteX1" fmla="*/ 1615440 w 2055495"/>
              <a:gd name="connsiteY1" fmla="*/ 1035307 h 1035307"/>
              <a:gd name="connsiteX2" fmla="*/ 1723655 w 2055495"/>
              <a:gd name="connsiteY2" fmla="*/ 828675 h 1035307"/>
              <a:gd name="connsiteX3" fmla="*/ 1833192 w 2055495"/>
              <a:gd name="connsiteY3" fmla="*/ 847725 h 1035307"/>
              <a:gd name="connsiteX4" fmla="*/ 1942730 w 2055495"/>
              <a:gd name="connsiteY4" fmla="*/ 661987 h 1035307"/>
              <a:gd name="connsiteX5" fmla="*/ 2055495 w 2055495"/>
              <a:gd name="connsiteY5" fmla="*/ 669547 h 1035307"/>
              <a:gd name="connsiteX6" fmla="*/ 483870 w 2055495"/>
              <a:gd name="connsiteY6" fmla="*/ 6607 h 1035307"/>
              <a:gd name="connsiteX7" fmla="*/ 380630 w 2055495"/>
              <a:gd name="connsiteY7" fmla="*/ 0 h 1035307"/>
              <a:gd name="connsiteX8" fmla="*/ 261567 w 2055495"/>
              <a:gd name="connsiteY8" fmla="*/ 147637 h 1035307"/>
              <a:gd name="connsiteX9" fmla="*/ 113930 w 2055495"/>
              <a:gd name="connsiteY9" fmla="*/ 150018 h 1035307"/>
              <a:gd name="connsiteX10" fmla="*/ 0 w 2055495"/>
              <a:gd name="connsiteY10" fmla="*/ 334267 h 1035307"/>
              <a:gd name="connsiteX0" fmla="*/ 0 w 2055495"/>
              <a:gd name="connsiteY0" fmla="*/ 334267 h 1035307"/>
              <a:gd name="connsiteX1" fmla="*/ 1615440 w 2055495"/>
              <a:gd name="connsiteY1" fmla="*/ 1035307 h 1035307"/>
              <a:gd name="connsiteX2" fmla="*/ 1723655 w 2055495"/>
              <a:gd name="connsiteY2" fmla="*/ 847725 h 1035307"/>
              <a:gd name="connsiteX3" fmla="*/ 1833192 w 2055495"/>
              <a:gd name="connsiteY3" fmla="*/ 847725 h 1035307"/>
              <a:gd name="connsiteX4" fmla="*/ 1942730 w 2055495"/>
              <a:gd name="connsiteY4" fmla="*/ 661987 h 1035307"/>
              <a:gd name="connsiteX5" fmla="*/ 2055495 w 2055495"/>
              <a:gd name="connsiteY5" fmla="*/ 669547 h 1035307"/>
              <a:gd name="connsiteX6" fmla="*/ 483870 w 2055495"/>
              <a:gd name="connsiteY6" fmla="*/ 6607 h 1035307"/>
              <a:gd name="connsiteX7" fmla="*/ 380630 w 2055495"/>
              <a:gd name="connsiteY7" fmla="*/ 0 h 1035307"/>
              <a:gd name="connsiteX8" fmla="*/ 261567 w 2055495"/>
              <a:gd name="connsiteY8" fmla="*/ 147637 h 1035307"/>
              <a:gd name="connsiteX9" fmla="*/ 113930 w 2055495"/>
              <a:gd name="connsiteY9" fmla="*/ 150018 h 1035307"/>
              <a:gd name="connsiteX10" fmla="*/ 0 w 2055495"/>
              <a:gd name="connsiteY10" fmla="*/ 334267 h 1035307"/>
              <a:gd name="connsiteX0" fmla="*/ 0 w 2055495"/>
              <a:gd name="connsiteY0" fmla="*/ 334267 h 1035307"/>
              <a:gd name="connsiteX1" fmla="*/ 1615440 w 2055495"/>
              <a:gd name="connsiteY1" fmla="*/ 1035307 h 1035307"/>
              <a:gd name="connsiteX2" fmla="*/ 1723655 w 2055495"/>
              <a:gd name="connsiteY2" fmla="*/ 847725 h 1035307"/>
              <a:gd name="connsiteX3" fmla="*/ 1833192 w 2055495"/>
              <a:gd name="connsiteY3" fmla="*/ 847725 h 1035307"/>
              <a:gd name="connsiteX4" fmla="*/ 1942730 w 2055495"/>
              <a:gd name="connsiteY4" fmla="*/ 661987 h 1035307"/>
              <a:gd name="connsiteX5" fmla="*/ 2055495 w 2055495"/>
              <a:gd name="connsiteY5" fmla="*/ 669547 h 1035307"/>
              <a:gd name="connsiteX6" fmla="*/ 483870 w 2055495"/>
              <a:gd name="connsiteY6" fmla="*/ 6607 h 1035307"/>
              <a:gd name="connsiteX7" fmla="*/ 380630 w 2055495"/>
              <a:gd name="connsiteY7" fmla="*/ 0 h 1035307"/>
              <a:gd name="connsiteX8" fmla="*/ 211561 w 2055495"/>
              <a:gd name="connsiteY8" fmla="*/ 152400 h 1035307"/>
              <a:gd name="connsiteX9" fmla="*/ 113930 w 2055495"/>
              <a:gd name="connsiteY9" fmla="*/ 150018 h 1035307"/>
              <a:gd name="connsiteX10" fmla="*/ 0 w 2055495"/>
              <a:gd name="connsiteY10" fmla="*/ 334267 h 1035307"/>
              <a:gd name="connsiteX0" fmla="*/ 0 w 2055495"/>
              <a:gd name="connsiteY0" fmla="*/ 374748 h 1075788"/>
              <a:gd name="connsiteX1" fmla="*/ 1615440 w 2055495"/>
              <a:gd name="connsiteY1" fmla="*/ 1075788 h 1075788"/>
              <a:gd name="connsiteX2" fmla="*/ 1723655 w 2055495"/>
              <a:gd name="connsiteY2" fmla="*/ 888206 h 1075788"/>
              <a:gd name="connsiteX3" fmla="*/ 1833192 w 2055495"/>
              <a:gd name="connsiteY3" fmla="*/ 888206 h 1075788"/>
              <a:gd name="connsiteX4" fmla="*/ 1942730 w 2055495"/>
              <a:gd name="connsiteY4" fmla="*/ 702468 h 1075788"/>
              <a:gd name="connsiteX5" fmla="*/ 2055495 w 2055495"/>
              <a:gd name="connsiteY5" fmla="*/ 710028 h 1075788"/>
              <a:gd name="connsiteX6" fmla="*/ 483870 w 2055495"/>
              <a:gd name="connsiteY6" fmla="*/ 47088 h 1075788"/>
              <a:gd name="connsiteX7" fmla="*/ 302049 w 2055495"/>
              <a:gd name="connsiteY7" fmla="*/ 0 h 1075788"/>
              <a:gd name="connsiteX8" fmla="*/ 211561 w 2055495"/>
              <a:gd name="connsiteY8" fmla="*/ 192881 h 1075788"/>
              <a:gd name="connsiteX9" fmla="*/ 113930 w 2055495"/>
              <a:gd name="connsiteY9" fmla="*/ 190499 h 1075788"/>
              <a:gd name="connsiteX10" fmla="*/ 0 w 2055495"/>
              <a:gd name="connsiteY10" fmla="*/ 374748 h 1075788"/>
              <a:gd name="connsiteX0" fmla="*/ 0 w 2055495"/>
              <a:gd name="connsiteY0" fmla="*/ 374748 h 1075788"/>
              <a:gd name="connsiteX1" fmla="*/ 1615440 w 2055495"/>
              <a:gd name="connsiteY1" fmla="*/ 1075788 h 1075788"/>
              <a:gd name="connsiteX2" fmla="*/ 1723655 w 2055495"/>
              <a:gd name="connsiteY2" fmla="*/ 888206 h 1075788"/>
              <a:gd name="connsiteX3" fmla="*/ 1833192 w 2055495"/>
              <a:gd name="connsiteY3" fmla="*/ 888206 h 1075788"/>
              <a:gd name="connsiteX4" fmla="*/ 1942730 w 2055495"/>
              <a:gd name="connsiteY4" fmla="*/ 702468 h 1075788"/>
              <a:gd name="connsiteX5" fmla="*/ 2055495 w 2055495"/>
              <a:gd name="connsiteY5" fmla="*/ 710028 h 1075788"/>
              <a:gd name="connsiteX6" fmla="*/ 426720 w 2055495"/>
              <a:gd name="connsiteY6" fmla="*/ 20894 h 1075788"/>
              <a:gd name="connsiteX7" fmla="*/ 302049 w 2055495"/>
              <a:gd name="connsiteY7" fmla="*/ 0 h 1075788"/>
              <a:gd name="connsiteX8" fmla="*/ 211561 w 2055495"/>
              <a:gd name="connsiteY8" fmla="*/ 192881 h 1075788"/>
              <a:gd name="connsiteX9" fmla="*/ 113930 w 2055495"/>
              <a:gd name="connsiteY9" fmla="*/ 190499 h 1075788"/>
              <a:gd name="connsiteX10" fmla="*/ 0 w 2055495"/>
              <a:gd name="connsiteY10" fmla="*/ 374748 h 1075788"/>
              <a:gd name="connsiteX0" fmla="*/ 0 w 2055495"/>
              <a:gd name="connsiteY0" fmla="*/ 374748 h 1075788"/>
              <a:gd name="connsiteX1" fmla="*/ 1615440 w 2055495"/>
              <a:gd name="connsiteY1" fmla="*/ 1075788 h 1075788"/>
              <a:gd name="connsiteX2" fmla="*/ 1723655 w 2055495"/>
              <a:gd name="connsiteY2" fmla="*/ 888206 h 1075788"/>
              <a:gd name="connsiteX3" fmla="*/ 1833192 w 2055495"/>
              <a:gd name="connsiteY3" fmla="*/ 888206 h 1075788"/>
              <a:gd name="connsiteX4" fmla="*/ 1942730 w 2055495"/>
              <a:gd name="connsiteY4" fmla="*/ 702468 h 1075788"/>
              <a:gd name="connsiteX5" fmla="*/ 2055495 w 2055495"/>
              <a:gd name="connsiteY5" fmla="*/ 710028 h 1075788"/>
              <a:gd name="connsiteX6" fmla="*/ 410051 w 2055495"/>
              <a:gd name="connsiteY6" fmla="*/ 16131 h 1075788"/>
              <a:gd name="connsiteX7" fmla="*/ 302049 w 2055495"/>
              <a:gd name="connsiteY7" fmla="*/ 0 h 1075788"/>
              <a:gd name="connsiteX8" fmla="*/ 211561 w 2055495"/>
              <a:gd name="connsiteY8" fmla="*/ 192881 h 1075788"/>
              <a:gd name="connsiteX9" fmla="*/ 113930 w 2055495"/>
              <a:gd name="connsiteY9" fmla="*/ 190499 h 1075788"/>
              <a:gd name="connsiteX10" fmla="*/ 0 w 2055495"/>
              <a:gd name="connsiteY10" fmla="*/ 374748 h 1075788"/>
              <a:gd name="connsiteX0" fmla="*/ 0 w 2055495"/>
              <a:gd name="connsiteY0" fmla="*/ 358617 h 1059657"/>
              <a:gd name="connsiteX1" fmla="*/ 1615440 w 2055495"/>
              <a:gd name="connsiteY1" fmla="*/ 1059657 h 1059657"/>
              <a:gd name="connsiteX2" fmla="*/ 1723655 w 2055495"/>
              <a:gd name="connsiteY2" fmla="*/ 872075 h 1059657"/>
              <a:gd name="connsiteX3" fmla="*/ 1833192 w 2055495"/>
              <a:gd name="connsiteY3" fmla="*/ 872075 h 1059657"/>
              <a:gd name="connsiteX4" fmla="*/ 1942730 w 2055495"/>
              <a:gd name="connsiteY4" fmla="*/ 686337 h 1059657"/>
              <a:gd name="connsiteX5" fmla="*/ 2055495 w 2055495"/>
              <a:gd name="connsiteY5" fmla="*/ 693897 h 1059657"/>
              <a:gd name="connsiteX6" fmla="*/ 410051 w 2055495"/>
              <a:gd name="connsiteY6" fmla="*/ 0 h 1059657"/>
              <a:gd name="connsiteX7" fmla="*/ 318718 w 2055495"/>
              <a:gd name="connsiteY7" fmla="*/ 2919 h 1059657"/>
              <a:gd name="connsiteX8" fmla="*/ 211561 w 2055495"/>
              <a:gd name="connsiteY8" fmla="*/ 176750 h 1059657"/>
              <a:gd name="connsiteX9" fmla="*/ 113930 w 2055495"/>
              <a:gd name="connsiteY9" fmla="*/ 174368 h 1059657"/>
              <a:gd name="connsiteX10" fmla="*/ 0 w 2055495"/>
              <a:gd name="connsiteY10" fmla="*/ 358617 h 1059657"/>
              <a:gd name="connsiteX0" fmla="*/ 0 w 2036445"/>
              <a:gd name="connsiteY0" fmla="*/ 358617 h 1059657"/>
              <a:gd name="connsiteX1" fmla="*/ 1615440 w 2036445"/>
              <a:gd name="connsiteY1" fmla="*/ 1059657 h 1059657"/>
              <a:gd name="connsiteX2" fmla="*/ 1723655 w 2036445"/>
              <a:gd name="connsiteY2" fmla="*/ 872075 h 1059657"/>
              <a:gd name="connsiteX3" fmla="*/ 1833192 w 2036445"/>
              <a:gd name="connsiteY3" fmla="*/ 872075 h 1059657"/>
              <a:gd name="connsiteX4" fmla="*/ 1942730 w 2036445"/>
              <a:gd name="connsiteY4" fmla="*/ 686337 h 1059657"/>
              <a:gd name="connsiteX5" fmla="*/ 2036445 w 2036445"/>
              <a:gd name="connsiteY5" fmla="*/ 691516 h 1059657"/>
              <a:gd name="connsiteX6" fmla="*/ 410051 w 2036445"/>
              <a:gd name="connsiteY6" fmla="*/ 0 h 1059657"/>
              <a:gd name="connsiteX7" fmla="*/ 318718 w 2036445"/>
              <a:gd name="connsiteY7" fmla="*/ 2919 h 1059657"/>
              <a:gd name="connsiteX8" fmla="*/ 211561 w 2036445"/>
              <a:gd name="connsiteY8" fmla="*/ 176750 h 1059657"/>
              <a:gd name="connsiteX9" fmla="*/ 113930 w 2036445"/>
              <a:gd name="connsiteY9" fmla="*/ 174368 h 1059657"/>
              <a:gd name="connsiteX10" fmla="*/ 0 w 2036445"/>
              <a:gd name="connsiteY10" fmla="*/ 358617 h 1059657"/>
              <a:gd name="connsiteX0" fmla="*/ 0 w 2036445"/>
              <a:gd name="connsiteY0" fmla="*/ 365761 h 1066801"/>
              <a:gd name="connsiteX1" fmla="*/ 1615440 w 2036445"/>
              <a:gd name="connsiteY1" fmla="*/ 1066801 h 1066801"/>
              <a:gd name="connsiteX2" fmla="*/ 1723655 w 2036445"/>
              <a:gd name="connsiteY2" fmla="*/ 879219 h 1066801"/>
              <a:gd name="connsiteX3" fmla="*/ 1833192 w 2036445"/>
              <a:gd name="connsiteY3" fmla="*/ 879219 h 1066801"/>
              <a:gd name="connsiteX4" fmla="*/ 1942730 w 2036445"/>
              <a:gd name="connsiteY4" fmla="*/ 693481 h 1066801"/>
              <a:gd name="connsiteX5" fmla="*/ 2036445 w 2036445"/>
              <a:gd name="connsiteY5" fmla="*/ 698660 h 1066801"/>
              <a:gd name="connsiteX6" fmla="*/ 419576 w 2036445"/>
              <a:gd name="connsiteY6" fmla="*/ 0 h 1066801"/>
              <a:gd name="connsiteX7" fmla="*/ 318718 w 2036445"/>
              <a:gd name="connsiteY7" fmla="*/ 10063 h 1066801"/>
              <a:gd name="connsiteX8" fmla="*/ 211561 w 2036445"/>
              <a:gd name="connsiteY8" fmla="*/ 183894 h 1066801"/>
              <a:gd name="connsiteX9" fmla="*/ 113930 w 2036445"/>
              <a:gd name="connsiteY9" fmla="*/ 181512 h 1066801"/>
              <a:gd name="connsiteX10" fmla="*/ 0 w 2036445"/>
              <a:gd name="connsiteY10" fmla="*/ 365761 h 1066801"/>
              <a:gd name="connsiteX0" fmla="*/ 0 w 2036445"/>
              <a:gd name="connsiteY0" fmla="*/ 365761 h 1066801"/>
              <a:gd name="connsiteX1" fmla="*/ 1615440 w 2036445"/>
              <a:gd name="connsiteY1" fmla="*/ 1066801 h 1066801"/>
              <a:gd name="connsiteX2" fmla="*/ 1723655 w 2036445"/>
              <a:gd name="connsiteY2" fmla="*/ 879219 h 1066801"/>
              <a:gd name="connsiteX3" fmla="*/ 1833192 w 2036445"/>
              <a:gd name="connsiteY3" fmla="*/ 879219 h 1066801"/>
              <a:gd name="connsiteX4" fmla="*/ 1918918 w 2036445"/>
              <a:gd name="connsiteY4" fmla="*/ 693481 h 1066801"/>
              <a:gd name="connsiteX5" fmla="*/ 2036445 w 2036445"/>
              <a:gd name="connsiteY5" fmla="*/ 698660 h 1066801"/>
              <a:gd name="connsiteX6" fmla="*/ 419576 w 2036445"/>
              <a:gd name="connsiteY6" fmla="*/ 0 h 1066801"/>
              <a:gd name="connsiteX7" fmla="*/ 318718 w 2036445"/>
              <a:gd name="connsiteY7" fmla="*/ 10063 h 1066801"/>
              <a:gd name="connsiteX8" fmla="*/ 211561 w 2036445"/>
              <a:gd name="connsiteY8" fmla="*/ 183894 h 1066801"/>
              <a:gd name="connsiteX9" fmla="*/ 113930 w 2036445"/>
              <a:gd name="connsiteY9" fmla="*/ 181512 h 1066801"/>
              <a:gd name="connsiteX10" fmla="*/ 0 w 2036445"/>
              <a:gd name="connsiteY10" fmla="*/ 365761 h 1066801"/>
              <a:gd name="connsiteX0" fmla="*/ 0 w 2036445"/>
              <a:gd name="connsiteY0" fmla="*/ 365761 h 1066801"/>
              <a:gd name="connsiteX1" fmla="*/ 1615440 w 2036445"/>
              <a:gd name="connsiteY1" fmla="*/ 1066801 h 1066801"/>
              <a:gd name="connsiteX2" fmla="*/ 1723655 w 2036445"/>
              <a:gd name="connsiteY2" fmla="*/ 879219 h 1066801"/>
              <a:gd name="connsiteX3" fmla="*/ 1826048 w 2036445"/>
              <a:gd name="connsiteY3" fmla="*/ 883981 h 1066801"/>
              <a:gd name="connsiteX4" fmla="*/ 1918918 w 2036445"/>
              <a:gd name="connsiteY4" fmla="*/ 693481 h 1066801"/>
              <a:gd name="connsiteX5" fmla="*/ 2036445 w 2036445"/>
              <a:gd name="connsiteY5" fmla="*/ 698660 h 1066801"/>
              <a:gd name="connsiteX6" fmla="*/ 419576 w 2036445"/>
              <a:gd name="connsiteY6" fmla="*/ 0 h 1066801"/>
              <a:gd name="connsiteX7" fmla="*/ 318718 w 2036445"/>
              <a:gd name="connsiteY7" fmla="*/ 10063 h 1066801"/>
              <a:gd name="connsiteX8" fmla="*/ 211561 w 2036445"/>
              <a:gd name="connsiteY8" fmla="*/ 183894 h 1066801"/>
              <a:gd name="connsiteX9" fmla="*/ 113930 w 2036445"/>
              <a:gd name="connsiteY9" fmla="*/ 181512 h 1066801"/>
              <a:gd name="connsiteX10" fmla="*/ 0 w 2036445"/>
              <a:gd name="connsiteY10" fmla="*/ 365761 h 1066801"/>
              <a:gd name="connsiteX0" fmla="*/ 0 w 2048351"/>
              <a:gd name="connsiteY0" fmla="*/ 365761 h 1066801"/>
              <a:gd name="connsiteX1" fmla="*/ 1615440 w 2048351"/>
              <a:gd name="connsiteY1" fmla="*/ 1066801 h 1066801"/>
              <a:gd name="connsiteX2" fmla="*/ 1723655 w 2048351"/>
              <a:gd name="connsiteY2" fmla="*/ 879219 h 1066801"/>
              <a:gd name="connsiteX3" fmla="*/ 1826048 w 2048351"/>
              <a:gd name="connsiteY3" fmla="*/ 883981 h 1066801"/>
              <a:gd name="connsiteX4" fmla="*/ 1918918 w 2048351"/>
              <a:gd name="connsiteY4" fmla="*/ 693481 h 1066801"/>
              <a:gd name="connsiteX5" fmla="*/ 2048351 w 2048351"/>
              <a:gd name="connsiteY5" fmla="*/ 701041 h 1066801"/>
              <a:gd name="connsiteX6" fmla="*/ 419576 w 2048351"/>
              <a:gd name="connsiteY6" fmla="*/ 0 h 1066801"/>
              <a:gd name="connsiteX7" fmla="*/ 318718 w 2048351"/>
              <a:gd name="connsiteY7" fmla="*/ 10063 h 1066801"/>
              <a:gd name="connsiteX8" fmla="*/ 211561 w 2048351"/>
              <a:gd name="connsiteY8" fmla="*/ 183894 h 1066801"/>
              <a:gd name="connsiteX9" fmla="*/ 113930 w 2048351"/>
              <a:gd name="connsiteY9" fmla="*/ 181512 h 1066801"/>
              <a:gd name="connsiteX10" fmla="*/ 0 w 2048351"/>
              <a:gd name="connsiteY10" fmla="*/ 365761 h 1066801"/>
              <a:gd name="connsiteX0" fmla="*/ 0 w 2048351"/>
              <a:gd name="connsiteY0" fmla="*/ 365761 h 1066801"/>
              <a:gd name="connsiteX1" fmla="*/ 85355 w 2048351"/>
              <a:gd name="connsiteY1" fmla="*/ 400588 h 1066801"/>
              <a:gd name="connsiteX2" fmla="*/ 1615440 w 2048351"/>
              <a:gd name="connsiteY2" fmla="*/ 1066801 h 1066801"/>
              <a:gd name="connsiteX3" fmla="*/ 1723655 w 2048351"/>
              <a:gd name="connsiteY3" fmla="*/ 879219 h 1066801"/>
              <a:gd name="connsiteX4" fmla="*/ 1826048 w 2048351"/>
              <a:gd name="connsiteY4" fmla="*/ 883981 h 1066801"/>
              <a:gd name="connsiteX5" fmla="*/ 1918918 w 2048351"/>
              <a:gd name="connsiteY5" fmla="*/ 693481 h 1066801"/>
              <a:gd name="connsiteX6" fmla="*/ 2048351 w 2048351"/>
              <a:gd name="connsiteY6" fmla="*/ 701041 h 1066801"/>
              <a:gd name="connsiteX7" fmla="*/ 419576 w 2048351"/>
              <a:gd name="connsiteY7" fmla="*/ 0 h 1066801"/>
              <a:gd name="connsiteX8" fmla="*/ 318718 w 2048351"/>
              <a:gd name="connsiteY8" fmla="*/ 10063 h 1066801"/>
              <a:gd name="connsiteX9" fmla="*/ 211561 w 2048351"/>
              <a:gd name="connsiteY9" fmla="*/ 183894 h 1066801"/>
              <a:gd name="connsiteX10" fmla="*/ 113930 w 2048351"/>
              <a:gd name="connsiteY10" fmla="*/ 181512 h 1066801"/>
              <a:gd name="connsiteX11" fmla="*/ 0 w 2048351"/>
              <a:gd name="connsiteY11" fmla="*/ 365761 h 1066801"/>
              <a:gd name="connsiteX0" fmla="*/ 0 w 2048351"/>
              <a:gd name="connsiteY0" fmla="*/ 365761 h 1066801"/>
              <a:gd name="connsiteX1" fmla="*/ 85355 w 2048351"/>
              <a:gd name="connsiteY1" fmla="*/ 400588 h 1066801"/>
              <a:gd name="connsiteX2" fmla="*/ 1466480 w 2048351"/>
              <a:gd name="connsiteY2" fmla="*/ 998282 h 1066801"/>
              <a:gd name="connsiteX3" fmla="*/ 1615440 w 2048351"/>
              <a:gd name="connsiteY3" fmla="*/ 1066801 h 1066801"/>
              <a:gd name="connsiteX4" fmla="*/ 1723655 w 2048351"/>
              <a:gd name="connsiteY4" fmla="*/ 879219 h 1066801"/>
              <a:gd name="connsiteX5" fmla="*/ 1826048 w 2048351"/>
              <a:gd name="connsiteY5" fmla="*/ 883981 h 1066801"/>
              <a:gd name="connsiteX6" fmla="*/ 1918918 w 2048351"/>
              <a:gd name="connsiteY6" fmla="*/ 693481 h 1066801"/>
              <a:gd name="connsiteX7" fmla="*/ 2048351 w 2048351"/>
              <a:gd name="connsiteY7" fmla="*/ 701041 h 1066801"/>
              <a:gd name="connsiteX8" fmla="*/ 419576 w 2048351"/>
              <a:gd name="connsiteY8" fmla="*/ 0 h 1066801"/>
              <a:gd name="connsiteX9" fmla="*/ 318718 w 2048351"/>
              <a:gd name="connsiteY9" fmla="*/ 10063 h 1066801"/>
              <a:gd name="connsiteX10" fmla="*/ 211561 w 2048351"/>
              <a:gd name="connsiteY10" fmla="*/ 183894 h 1066801"/>
              <a:gd name="connsiteX11" fmla="*/ 113930 w 2048351"/>
              <a:gd name="connsiteY11" fmla="*/ 181512 h 1066801"/>
              <a:gd name="connsiteX12" fmla="*/ 0 w 2048351"/>
              <a:gd name="connsiteY12" fmla="*/ 365761 h 1066801"/>
              <a:gd name="connsiteX0" fmla="*/ 0 w 2048351"/>
              <a:gd name="connsiteY0" fmla="*/ 365761 h 1131632"/>
              <a:gd name="connsiteX1" fmla="*/ 85355 w 2048351"/>
              <a:gd name="connsiteY1" fmla="*/ 400588 h 1131632"/>
              <a:gd name="connsiteX2" fmla="*/ 1564111 w 2048351"/>
              <a:gd name="connsiteY2" fmla="*/ 1131632 h 1131632"/>
              <a:gd name="connsiteX3" fmla="*/ 1615440 w 2048351"/>
              <a:gd name="connsiteY3" fmla="*/ 1066801 h 1131632"/>
              <a:gd name="connsiteX4" fmla="*/ 1723655 w 2048351"/>
              <a:gd name="connsiteY4" fmla="*/ 879219 h 1131632"/>
              <a:gd name="connsiteX5" fmla="*/ 1826048 w 2048351"/>
              <a:gd name="connsiteY5" fmla="*/ 883981 h 1131632"/>
              <a:gd name="connsiteX6" fmla="*/ 1918918 w 2048351"/>
              <a:gd name="connsiteY6" fmla="*/ 693481 h 1131632"/>
              <a:gd name="connsiteX7" fmla="*/ 2048351 w 2048351"/>
              <a:gd name="connsiteY7" fmla="*/ 701041 h 1131632"/>
              <a:gd name="connsiteX8" fmla="*/ 419576 w 2048351"/>
              <a:gd name="connsiteY8" fmla="*/ 0 h 1131632"/>
              <a:gd name="connsiteX9" fmla="*/ 318718 w 2048351"/>
              <a:gd name="connsiteY9" fmla="*/ 10063 h 1131632"/>
              <a:gd name="connsiteX10" fmla="*/ 211561 w 2048351"/>
              <a:gd name="connsiteY10" fmla="*/ 183894 h 1131632"/>
              <a:gd name="connsiteX11" fmla="*/ 113930 w 2048351"/>
              <a:gd name="connsiteY11" fmla="*/ 181512 h 1131632"/>
              <a:gd name="connsiteX12" fmla="*/ 0 w 2048351"/>
              <a:gd name="connsiteY12" fmla="*/ 365761 h 1131632"/>
              <a:gd name="connsiteX0" fmla="*/ 50376 w 2098727"/>
              <a:gd name="connsiteY0" fmla="*/ 365761 h 1131632"/>
              <a:gd name="connsiteX1" fmla="*/ 0 w 2098727"/>
              <a:gd name="connsiteY1" fmla="*/ 410113 h 1131632"/>
              <a:gd name="connsiteX2" fmla="*/ 1614487 w 2098727"/>
              <a:gd name="connsiteY2" fmla="*/ 1131632 h 1131632"/>
              <a:gd name="connsiteX3" fmla="*/ 1665816 w 2098727"/>
              <a:gd name="connsiteY3" fmla="*/ 1066801 h 1131632"/>
              <a:gd name="connsiteX4" fmla="*/ 1774031 w 2098727"/>
              <a:gd name="connsiteY4" fmla="*/ 879219 h 1131632"/>
              <a:gd name="connsiteX5" fmla="*/ 1876424 w 2098727"/>
              <a:gd name="connsiteY5" fmla="*/ 883981 h 1131632"/>
              <a:gd name="connsiteX6" fmla="*/ 1969294 w 2098727"/>
              <a:gd name="connsiteY6" fmla="*/ 693481 h 1131632"/>
              <a:gd name="connsiteX7" fmla="*/ 2098727 w 2098727"/>
              <a:gd name="connsiteY7" fmla="*/ 701041 h 1131632"/>
              <a:gd name="connsiteX8" fmla="*/ 469952 w 2098727"/>
              <a:gd name="connsiteY8" fmla="*/ 0 h 1131632"/>
              <a:gd name="connsiteX9" fmla="*/ 369094 w 2098727"/>
              <a:gd name="connsiteY9" fmla="*/ 10063 h 1131632"/>
              <a:gd name="connsiteX10" fmla="*/ 261937 w 2098727"/>
              <a:gd name="connsiteY10" fmla="*/ 183894 h 1131632"/>
              <a:gd name="connsiteX11" fmla="*/ 164306 w 2098727"/>
              <a:gd name="connsiteY11" fmla="*/ 181512 h 1131632"/>
              <a:gd name="connsiteX12" fmla="*/ 50376 w 2098727"/>
              <a:gd name="connsiteY12" fmla="*/ 365761 h 1131632"/>
              <a:gd name="connsiteX0" fmla="*/ 50376 w 2098727"/>
              <a:gd name="connsiteY0" fmla="*/ 365761 h 1131632"/>
              <a:gd name="connsiteX1" fmla="*/ 0 w 2098727"/>
              <a:gd name="connsiteY1" fmla="*/ 410113 h 1131632"/>
              <a:gd name="connsiteX2" fmla="*/ 1614487 w 2098727"/>
              <a:gd name="connsiteY2" fmla="*/ 1131632 h 1131632"/>
              <a:gd name="connsiteX3" fmla="*/ 1665816 w 2098727"/>
              <a:gd name="connsiteY3" fmla="*/ 1066801 h 1131632"/>
              <a:gd name="connsiteX4" fmla="*/ 1774031 w 2098727"/>
              <a:gd name="connsiteY4" fmla="*/ 879219 h 1131632"/>
              <a:gd name="connsiteX5" fmla="*/ 1876424 w 2098727"/>
              <a:gd name="connsiteY5" fmla="*/ 883981 h 1131632"/>
              <a:gd name="connsiteX6" fmla="*/ 1969294 w 2098727"/>
              <a:gd name="connsiteY6" fmla="*/ 693481 h 1131632"/>
              <a:gd name="connsiteX7" fmla="*/ 2098727 w 2098727"/>
              <a:gd name="connsiteY7" fmla="*/ 701041 h 1131632"/>
              <a:gd name="connsiteX8" fmla="*/ 650081 w 2098727"/>
              <a:gd name="connsiteY8" fmla="*/ 76737 h 1131632"/>
              <a:gd name="connsiteX9" fmla="*/ 469952 w 2098727"/>
              <a:gd name="connsiteY9" fmla="*/ 0 h 1131632"/>
              <a:gd name="connsiteX10" fmla="*/ 369094 w 2098727"/>
              <a:gd name="connsiteY10" fmla="*/ 10063 h 1131632"/>
              <a:gd name="connsiteX11" fmla="*/ 261937 w 2098727"/>
              <a:gd name="connsiteY11" fmla="*/ 183894 h 1131632"/>
              <a:gd name="connsiteX12" fmla="*/ 164306 w 2098727"/>
              <a:gd name="connsiteY12" fmla="*/ 181512 h 1131632"/>
              <a:gd name="connsiteX13" fmla="*/ 50376 w 2098727"/>
              <a:gd name="connsiteY13" fmla="*/ 365761 h 1131632"/>
              <a:gd name="connsiteX0" fmla="*/ 50376 w 2098727"/>
              <a:gd name="connsiteY0" fmla="*/ 396180 h 1162051"/>
              <a:gd name="connsiteX1" fmla="*/ 0 w 2098727"/>
              <a:gd name="connsiteY1" fmla="*/ 440532 h 1162051"/>
              <a:gd name="connsiteX2" fmla="*/ 1614487 w 2098727"/>
              <a:gd name="connsiteY2" fmla="*/ 1162051 h 1162051"/>
              <a:gd name="connsiteX3" fmla="*/ 1665816 w 2098727"/>
              <a:gd name="connsiteY3" fmla="*/ 1097220 h 1162051"/>
              <a:gd name="connsiteX4" fmla="*/ 1774031 w 2098727"/>
              <a:gd name="connsiteY4" fmla="*/ 909638 h 1162051"/>
              <a:gd name="connsiteX5" fmla="*/ 1876424 w 2098727"/>
              <a:gd name="connsiteY5" fmla="*/ 914400 h 1162051"/>
              <a:gd name="connsiteX6" fmla="*/ 1969294 w 2098727"/>
              <a:gd name="connsiteY6" fmla="*/ 723900 h 1162051"/>
              <a:gd name="connsiteX7" fmla="*/ 2098727 w 2098727"/>
              <a:gd name="connsiteY7" fmla="*/ 731460 h 1162051"/>
              <a:gd name="connsiteX8" fmla="*/ 514350 w 2098727"/>
              <a:gd name="connsiteY8" fmla="*/ 0 h 1162051"/>
              <a:gd name="connsiteX9" fmla="*/ 469952 w 2098727"/>
              <a:gd name="connsiteY9" fmla="*/ 30419 h 1162051"/>
              <a:gd name="connsiteX10" fmla="*/ 369094 w 2098727"/>
              <a:gd name="connsiteY10" fmla="*/ 40482 h 1162051"/>
              <a:gd name="connsiteX11" fmla="*/ 261937 w 2098727"/>
              <a:gd name="connsiteY11" fmla="*/ 214313 h 1162051"/>
              <a:gd name="connsiteX12" fmla="*/ 164306 w 2098727"/>
              <a:gd name="connsiteY12" fmla="*/ 211931 h 1162051"/>
              <a:gd name="connsiteX13" fmla="*/ 50376 w 2098727"/>
              <a:gd name="connsiteY13" fmla="*/ 396180 h 1162051"/>
              <a:gd name="connsiteX0" fmla="*/ 50376 w 2098727"/>
              <a:gd name="connsiteY0" fmla="*/ 396180 h 1162051"/>
              <a:gd name="connsiteX1" fmla="*/ 0 w 2098727"/>
              <a:gd name="connsiteY1" fmla="*/ 440532 h 1162051"/>
              <a:gd name="connsiteX2" fmla="*/ 1614487 w 2098727"/>
              <a:gd name="connsiteY2" fmla="*/ 1162051 h 1162051"/>
              <a:gd name="connsiteX3" fmla="*/ 1665816 w 2098727"/>
              <a:gd name="connsiteY3" fmla="*/ 1097220 h 1162051"/>
              <a:gd name="connsiteX4" fmla="*/ 1774031 w 2098727"/>
              <a:gd name="connsiteY4" fmla="*/ 909638 h 1162051"/>
              <a:gd name="connsiteX5" fmla="*/ 1876424 w 2098727"/>
              <a:gd name="connsiteY5" fmla="*/ 914400 h 1162051"/>
              <a:gd name="connsiteX6" fmla="*/ 1969294 w 2098727"/>
              <a:gd name="connsiteY6" fmla="*/ 723900 h 1162051"/>
              <a:gd name="connsiteX7" fmla="*/ 2098727 w 2098727"/>
              <a:gd name="connsiteY7" fmla="*/ 731460 h 1162051"/>
              <a:gd name="connsiteX8" fmla="*/ 1990724 w 2098727"/>
              <a:gd name="connsiteY8" fmla="*/ 676276 h 1162051"/>
              <a:gd name="connsiteX9" fmla="*/ 514350 w 2098727"/>
              <a:gd name="connsiteY9" fmla="*/ 0 h 1162051"/>
              <a:gd name="connsiteX10" fmla="*/ 469952 w 2098727"/>
              <a:gd name="connsiteY10" fmla="*/ 30419 h 1162051"/>
              <a:gd name="connsiteX11" fmla="*/ 369094 w 2098727"/>
              <a:gd name="connsiteY11" fmla="*/ 40482 h 1162051"/>
              <a:gd name="connsiteX12" fmla="*/ 261937 w 2098727"/>
              <a:gd name="connsiteY12" fmla="*/ 214313 h 1162051"/>
              <a:gd name="connsiteX13" fmla="*/ 164306 w 2098727"/>
              <a:gd name="connsiteY13" fmla="*/ 211931 h 1162051"/>
              <a:gd name="connsiteX14" fmla="*/ 50376 w 2098727"/>
              <a:gd name="connsiteY14" fmla="*/ 396180 h 1162051"/>
              <a:gd name="connsiteX0" fmla="*/ 50376 w 2140743"/>
              <a:gd name="connsiteY0" fmla="*/ 396180 h 1162051"/>
              <a:gd name="connsiteX1" fmla="*/ 0 w 2140743"/>
              <a:gd name="connsiteY1" fmla="*/ 440532 h 1162051"/>
              <a:gd name="connsiteX2" fmla="*/ 1614487 w 2140743"/>
              <a:gd name="connsiteY2" fmla="*/ 1162051 h 1162051"/>
              <a:gd name="connsiteX3" fmla="*/ 1665816 w 2140743"/>
              <a:gd name="connsiteY3" fmla="*/ 1097220 h 1162051"/>
              <a:gd name="connsiteX4" fmla="*/ 1774031 w 2140743"/>
              <a:gd name="connsiteY4" fmla="*/ 909638 h 1162051"/>
              <a:gd name="connsiteX5" fmla="*/ 1876424 w 2140743"/>
              <a:gd name="connsiteY5" fmla="*/ 914400 h 1162051"/>
              <a:gd name="connsiteX6" fmla="*/ 1969294 w 2140743"/>
              <a:gd name="connsiteY6" fmla="*/ 723900 h 1162051"/>
              <a:gd name="connsiteX7" fmla="*/ 2098727 w 2140743"/>
              <a:gd name="connsiteY7" fmla="*/ 731460 h 1162051"/>
              <a:gd name="connsiteX8" fmla="*/ 2140743 w 2140743"/>
              <a:gd name="connsiteY8" fmla="*/ 702470 h 1162051"/>
              <a:gd name="connsiteX9" fmla="*/ 514350 w 2140743"/>
              <a:gd name="connsiteY9" fmla="*/ 0 h 1162051"/>
              <a:gd name="connsiteX10" fmla="*/ 469952 w 2140743"/>
              <a:gd name="connsiteY10" fmla="*/ 30419 h 1162051"/>
              <a:gd name="connsiteX11" fmla="*/ 369094 w 2140743"/>
              <a:gd name="connsiteY11" fmla="*/ 40482 h 1162051"/>
              <a:gd name="connsiteX12" fmla="*/ 261937 w 2140743"/>
              <a:gd name="connsiteY12" fmla="*/ 214313 h 1162051"/>
              <a:gd name="connsiteX13" fmla="*/ 164306 w 2140743"/>
              <a:gd name="connsiteY13" fmla="*/ 211931 h 1162051"/>
              <a:gd name="connsiteX14" fmla="*/ 50376 w 2140743"/>
              <a:gd name="connsiteY14" fmla="*/ 396180 h 1162051"/>
              <a:gd name="connsiteX0" fmla="*/ 50376 w 2140743"/>
              <a:gd name="connsiteY0" fmla="*/ 396180 h 1159669"/>
              <a:gd name="connsiteX1" fmla="*/ 0 w 2140743"/>
              <a:gd name="connsiteY1" fmla="*/ 440532 h 1159669"/>
              <a:gd name="connsiteX2" fmla="*/ 1593056 w 2140743"/>
              <a:gd name="connsiteY2" fmla="*/ 1159669 h 1159669"/>
              <a:gd name="connsiteX3" fmla="*/ 1665816 w 2140743"/>
              <a:gd name="connsiteY3" fmla="*/ 1097220 h 1159669"/>
              <a:gd name="connsiteX4" fmla="*/ 1774031 w 2140743"/>
              <a:gd name="connsiteY4" fmla="*/ 909638 h 1159669"/>
              <a:gd name="connsiteX5" fmla="*/ 1876424 w 2140743"/>
              <a:gd name="connsiteY5" fmla="*/ 914400 h 1159669"/>
              <a:gd name="connsiteX6" fmla="*/ 1969294 w 2140743"/>
              <a:gd name="connsiteY6" fmla="*/ 723900 h 1159669"/>
              <a:gd name="connsiteX7" fmla="*/ 2098727 w 2140743"/>
              <a:gd name="connsiteY7" fmla="*/ 731460 h 1159669"/>
              <a:gd name="connsiteX8" fmla="*/ 2140743 w 2140743"/>
              <a:gd name="connsiteY8" fmla="*/ 702470 h 1159669"/>
              <a:gd name="connsiteX9" fmla="*/ 514350 w 2140743"/>
              <a:gd name="connsiteY9" fmla="*/ 0 h 1159669"/>
              <a:gd name="connsiteX10" fmla="*/ 469952 w 2140743"/>
              <a:gd name="connsiteY10" fmla="*/ 30419 h 1159669"/>
              <a:gd name="connsiteX11" fmla="*/ 369094 w 2140743"/>
              <a:gd name="connsiteY11" fmla="*/ 40482 h 1159669"/>
              <a:gd name="connsiteX12" fmla="*/ 261937 w 2140743"/>
              <a:gd name="connsiteY12" fmla="*/ 214313 h 1159669"/>
              <a:gd name="connsiteX13" fmla="*/ 164306 w 2140743"/>
              <a:gd name="connsiteY13" fmla="*/ 211931 h 1159669"/>
              <a:gd name="connsiteX14" fmla="*/ 50376 w 2140743"/>
              <a:gd name="connsiteY14" fmla="*/ 396180 h 1159669"/>
              <a:gd name="connsiteX0" fmla="*/ 50376 w 2140743"/>
              <a:gd name="connsiteY0" fmla="*/ 396180 h 1159669"/>
              <a:gd name="connsiteX1" fmla="*/ 0 w 2140743"/>
              <a:gd name="connsiteY1" fmla="*/ 440532 h 1159669"/>
              <a:gd name="connsiteX2" fmla="*/ 1452442 w 2140743"/>
              <a:gd name="connsiteY2" fmla="*/ 1099264 h 1159669"/>
              <a:gd name="connsiteX3" fmla="*/ 1593056 w 2140743"/>
              <a:gd name="connsiteY3" fmla="*/ 1159669 h 1159669"/>
              <a:gd name="connsiteX4" fmla="*/ 1665816 w 2140743"/>
              <a:gd name="connsiteY4" fmla="*/ 1097220 h 1159669"/>
              <a:gd name="connsiteX5" fmla="*/ 1774031 w 2140743"/>
              <a:gd name="connsiteY5" fmla="*/ 909638 h 1159669"/>
              <a:gd name="connsiteX6" fmla="*/ 1876424 w 2140743"/>
              <a:gd name="connsiteY6" fmla="*/ 914400 h 1159669"/>
              <a:gd name="connsiteX7" fmla="*/ 1969294 w 2140743"/>
              <a:gd name="connsiteY7" fmla="*/ 723900 h 1159669"/>
              <a:gd name="connsiteX8" fmla="*/ 2098727 w 2140743"/>
              <a:gd name="connsiteY8" fmla="*/ 731460 h 1159669"/>
              <a:gd name="connsiteX9" fmla="*/ 2140743 w 2140743"/>
              <a:gd name="connsiteY9" fmla="*/ 702470 h 1159669"/>
              <a:gd name="connsiteX10" fmla="*/ 514350 w 2140743"/>
              <a:gd name="connsiteY10" fmla="*/ 0 h 1159669"/>
              <a:gd name="connsiteX11" fmla="*/ 469952 w 2140743"/>
              <a:gd name="connsiteY11" fmla="*/ 30419 h 1159669"/>
              <a:gd name="connsiteX12" fmla="*/ 369094 w 2140743"/>
              <a:gd name="connsiteY12" fmla="*/ 40482 h 1159669"/>
              <a:gd name="connsiteX13" fmla="*/ 261937 w 2140743"/>
              <a:gd name="connsiteY13" fmla="*/ 214313 h 1159669"/>
              <a:gd name="connsiteX14" fmla="*/ 164306 w 2140743"/>
              <a:gd name="connsiteY14" fmla="*/ 211931 h 1159669"/>
              <a:gd name="connsiteX15" fmla="*/ 50376 w 2140743"/>
              <a:gd name="connsiteY15" fmla="*/ 396180 h 1159669"/>
              <a:gd name="connsiteX0" fmla="*/ 50376 w 2140743"/>
              <a:gd name="connsiteY0" fmla="*/ 396180 h 1159669"/>
              <a:gd name="connsiteX1" fmla="*/ 0 w 2140743"/>
              <a:gd name="connsiteY1" fmla="*/ 440532 h 1159669"/>
              <a:gd name="connsiteX2" fmla="*/ 1385767 w 2140743"/>
              <a:gd name="connsiteY2" fmla="*/ 1065927 h 1159669"/>
              <a:gd name="connsiteX3" fmla="*/ 1452442 w 2140743"/>
              <a:gd name="connsiteY3" fmla="*/ 1099264 h 1159669"/>
              <a:gd name="connsiteX4" fmla="*/ 1593056 w 2140743"/>
              <a:gd name="connsiteY4" fmla="*/ 1159669 h 1159669"/>
              <a:gd name="connsiteX5" fmla="*/ 1665816 w 2140743"/>
              <a:gd name="connsiteY5" fmla="*/ 1097220 h 1159669"/>
              <a:gd name="connsiteX6" fmla="*/ 1774031 w 2140743"/>
              <a:gd name="connsiteY6" fmla="*/ 909638 h 1159669"/>
              <a:gd name="connsiteX7" fmla="*/ 1876424 w 2140743"/>
              <a:gd name="connsiteY7" fmla="*/ 914400 h 1159669"/>
              <a:gd name="connsiteX8" fmla="*/ 1969294 w 2140743"/>
              <a:gd name="connsiteY8" fmla="*/ 723900 h 1159669"/>
              <a:gd name="connsiteX9" fmla="*/ 2098727 w 2140743"/>
              <a:gd name="connsiteY9" fmla="*/ 731460 h 1159669"/>
              <a:gd name="connsiteX10" fmla="*/ 2140743 w 2140743"/>
              <a:gd name="connsiteY10" fmla="*/ 702470 h 1159669"/>
              <a:gd name="connsiteX11" fmla="*/ 514350 w 2140743"/>
              <a:gd name="connsiteY11" fmla="*/ 0 h 1159669"/>
              <a:gd name="connsiteX12" fmla="*/ 469952 w 2140743"/>
              <a:gd name="connsiteY12" fmla="*/ 30419 h 1159669"/>
              <a:gd name="connsiteX13" fmla="*/ 369094 w 2140743"/>
              <a:gd name="connsiteY13" fmla="*/ 40482 h 1159669"/>
              <a:gd name="connsiteX14" fmla="*/ 261937 w 2140743"/>
              <a:gd name="connsiteY14" fmla="*/ 214313 h 1159669"/>
              <a:gd name="connsiteX15" fmla="*/ 164306 w 2140743"/>
              <a:gd name="connsiteY15" fmla="*/ 211931 h 1159669"/>
              <a:gd name="connsiteX16" fmla="*/ 50376 w 2140743"/>
              <a:gd name="connsiteY16" fmla="*/ 396180 h 1159669"/>
              <a:gd name="connsiteX0" fmla="*/ 50376 w 2140743"/>
              <a:gd name="connsiteY0" fmla="*/ 396180 h 1159669"/>
              <a:gd name="connsiteX1" fmla="*/ 0 w 2140743"/>
              <a:gd name="connsiteY1" fmla="*/ 440532 h 1159669"/>
              <a:gd name="connsiteX2" fmla="*/ 1385767 w 2140743"/>
              <a:gd name="connsiteY2" fmla="*/ 1065927 h 1159669"/>
              <a:gd name="connsiteX3" fmla="*/ 1369098 w 2140743"/>
              <a:gd name="connsiteY3" fmla="*/ 1127839 h 1159669"/>
              <a:gd name="connsiteX4" fmla="*/ 1593056 w 2140743"/>
              <a:gd name="connsiteY4" fmla="*/ 1159669 h 1159669"/>
              <a:gd name="connsiteX5" fmla="*/ 1665816 w 2140743"/>
              <a:gd name="connsiteY5" fmla="*/ 1097220 h 1159669"/>
              <a:gd name="connsiteX6" fmla="*/ 1774031 w 2140743"/>
              <a:gd name="connsiteY6" fmla="*/ 909638 h 1159669"/>
              <a:gd name="connsiteX7" fmla="*/ 1876424 w 2140743"/>
              <a:gd name="connsiteY7" fmla="*/ 914400 h 1159669"/>
              <a:gd name="connsiteX8" fmla="*/ 1969294 w 2140743"/>
              <a:gd name="connsiteY8" fmla="*/ 723900 h 1159669"/>
              <a:gd name="connsiteX9" fmla="*/ 2098727 w 2140743"/>
              <a:gd name="connsiteY9" fmla="*/ 731460 h 1159669"/>
              <a:gd name="connsiteX10" fmla="*/ 2140743 w 2140743"/>
              <a:gd name="connsiteY10" fmla="*/ 702470 h 1159669"/>
              <a:gd name="connsiteX11" fmla="*/ 514350 w 2140743"/>
              <a:gd name="connsiteY11" fmla="*/ 0 h 1159669"/>
              <a:gd name="connsiteX12" fmla="*/ 469952 w 2140743"/>
              <a:gd name="connsiteY12" fmla="*/ 30419 h 1159669"/>
              <a:gd name="connsiteX13" fmla="*/ 369094 w 2140743"/>
              <a:gd name="connsiteY13" fmla="*/ 40482 h 1159669"/>
              <a:gd name="connsiteX14" fmla="*/ 261937 w 2140743"/>
              <a:gd name="connsiteY14" fmla="*/ 214313 h 1159669"/>
              <a:gd name="connsiteX15" fmla="*/ 164306 w 2140743"/>
              <a:gd name="connsiteY15" fmla="*/ 211931 h 1159669"/>
              <a:gd name="connsiteX16" fmla="*/ 50376 w 2140743"/>
              <a:gd name="connsiteY16" fmla="*/ 396180 h 115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40743" h="1159669">
                <a:moveTo>
                  <a:pt x="50376" y="396180"/>
                </a:moveTo>
                <a:lnTo>
                  <a:pt x="0" y="440532"/>
                </a:lnTo>
                <a:lnTo>
                  <a:pt x="1385767" y="1065927"/>
                </a:lnTo>
                <a:lnTo>
                  <a:pt x="1369098" y="1127839"/>
                </a:lnTo>
                <a:lnTo>
                  <a:pt x="1593056" y="1159669"/>
                </a:lnTo>
                <a:lnTo>
                  <a:pt x="1665816" y="1097220"/>
                </a:lnTo>
                <a:lnTo>
                  <a:pt x="1774031" y="909638"/>
                </a:lnTo>
                <a:lnTo>
                  <a:pt x="1876424" y="914400"/>
                </a:lnTo>
                <a:lnTo>
                  <a:pt x="1969294" y="723900"/>
                </a:lnTo>
                <a:lnTo>
                  <a:pt x="2098727" y="731460"/>
                </a:lnTo>
                <a:lnTo>
                  <a:pt x="2140743" y="702470"/>
                </a:lnTo>
                <a:lnTo>
                  <a:pt x="514350" y="0"/>
                </a:lnTo>
                <a:lnTo>
                  <a:pt x="469952" y="30419"/>
                </a:lnTo>
                <a:lnTo>
                  <a:pt x="369094" y="40482"/>
                </a:lnTo>
                <a:lnTo>
                  <a:pt x="261937" y="214313"/>
                </a:lnTo>
                <a:lnTo>
                  <a:pt x="164306" y="211931"/>
                </a:lnTo>
                <a:lnTo>
                  <a:pt x="50376" y="39618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1" name="Forme libre : forme 90">
            <a:extLst>
              <a:ext uri="{FF2B5EF4-FFF2-40B4-BE49-F238E27FC236}">
                <a16:creationId xmlns:a16="http://schemas.microsoft.com/office/drawing/2014/main" id="{83A03544-3000-2490-FDED-ED8355B3FD97}"/>
              </a:ext>
            </a:extLst>
          </p:cNvPr>
          <p:cNvSpPr/>
          <p:nvPr/>
        </p:nvSpPr>
        <p:spPr>
          <a:xfrm>
            <a:off x="7791450" y="3500438"/>
            <a:ext cx="1190625" cy="859631"/>
          </a:xfrm>
          <a:custGeom>
            <a:avLst/>
            <a:gdLst>
              <a:gd name="connsiteX0" fmla="*/ 0 w 1190625"/>
              <a:gd name="connsiteY0" fmla="*/ 278606 h 859631"/>
              <a:gd name="connsiteX1" fmla="*/ 0 w 1190625"/>
              <a:gd name="connsiteY1" fmla="*/ 473868 h 859631"/>
              <a:gd name="connsiteX2" fmla="*/ 847725 w 1190625"/>
              <a:gd name="connsiteY2" fmla="*/ 859631 h 859631"/>
              <a:gd name="connsiteX3" fmla="*/ 1181100 w 1190625"/>
              <a:gd name="connsiteY3" fmla="*/ 583406 h 859631"/>
              <a:gd name="connsiteX4" fmla="*/ 1190625 w 1190625"/>
              <a:gd name="connsiteY4" fmla="*/ 454818 h 859631"/>
              <a:gd name="connsiteX5" fmla="*/ 204788 w 1190625"/>
              <a:gd name="connsiteY5" fmla="*/ 0 h 859631"/>
              <a:gd name="connsiteX6" fmla="*/ 0 w 1190625"/>
              <a:gd name="connsiteY6" fmla="*/ 278606 h 859631"/>
              <a:gd name="connsiteX0" fmla="*/ 0 w 1190625"/>
              <a:gd name="connsiteY0" fmla="*/ 278606 h 859631"/>
              <a:gd name="connsiteX1" fmla="*/ 0 w 1190625"/>
              <a:gd name="connsiteY1" fmla="*/ 459580 h 859631"/>
              <a:gd name="connsiteX2" fmla="*/ 847725 w 1190625"/>
              <a:gd name="connsiteY2" fmla="*/ 859631 h 859631"/>
              <a:gd name="connsiteX3" fmla="*/ 1181100 w 1190625"/>
              <a:gd name="connsiteY3" fmla="*/ 583406 h 859631"/>
              <a:gd name="connsiteX4" fmla="*/ 1190625 w 1190625"/>
              <a:gd name="connsiteY4" fmla="*/ 454818 h 859631"/>
              <a:gd name="connsiteX5" fmla="*/ 204788 w 1190625"/>
              <a:gd name="connsiteY5" fmla="*/ 0 h 859631"/>
              <a:gd name="connsiteX6" fmla="*/ 0 w 1190625"/>
              <a:gd name="connsiteY6" fmla="*/ 278606 h 859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0625" h="859631">
                <a:moveTo>
                  <a:pt x="0" y="278606"/>
                </a:moveTo>
                <a:lnTo>
                  <a:pt x="0" y="459580"/>
                </a:lnTo>
                <a:lnTo>
                  <a:pt x="847725" y="859631"/>
                </a:lnTo>
                <a:lnTo>
                  <a:pt x="1181100" y="583406"/>
                </a:lnTo>
                <a:lnTo>
                  <a:pt x="1190625" y="454818"/>
                </a:lnTo>
                <a:lnTo>
                  <a:pt x="204788" y="0"/>
                </a:lnTo>
                <a:lnTo>
                  <a:pt x="0" y="278606"/>
                </a:lnTo>
                <a:close/>
              </a:path>
            </a:pathLst>
          </a:custGeom>
          <a:solidFill>
            <a:srgbClr val="D0726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71ABD78F-BC00-4321-A1E4-97E057DD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2C9920-52FD-4FE0-832B-0D2B25E283FD}" type="slidenum">
              <a:rPr lang="fr-FR" smtClean="0"/>
              <a:pPr algn="r"/>
              <a:t>16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211368-F98B-39F6-FB3E-9AF50076189D}"/>
              </a:ext>
            </a:extLst>
          </p:cNvPr>
          <p:cNvSpPr txBox="1"/>
          <p:nvPr/>
        </p:nvSpPr>
        <p:spPr>
          <a:xfrm>
            <a:off x="21353" y="737405"/>
            <a:ext cx="8610599" cy="10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solidFill>
                  <a:srgbClr val="476A6F"/>
                </a:solidFill>
                <a:effectLst/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Allons plus loin »,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i="1" dirty="0">
                <a:solidFill>
                  <a:srgbClr val="476A6F"/>
                </a:solidFill>
                <a:effectLst/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qu’il faut approfondir</a:t>
            </a:r>
          </a:p>
        </p:txBody>
      </p:sp>
      <p:sp>
        <p:nvSpPr>
          <p:cNvPr id="69" name="Forme libre : forme 68">
            <a:extLst>
              <a:ext uri="{FF2B5EF4-FFF2-40B4-BE49-F238E27FC236}">
                <a16:creationId xmlns:a16="http://schemas.microsoft.com/office/drawing/2014/main" id="{E384EE8F-9CF0-0814-ED3F-F4710A5E5DB3}"/>
              </a:ext>
            </a:extLst>
          </p:cNvPr>
          <p:cNvSpPr/>
          <p:nvPr/>
        </p:nvSpPr>
        <p:spPr>
          <a:xfrm>
            <a:off x="8941816" y="3154055"/>
            <a:ext cx="391160" cy="502920"/>
          </a:xfrm>
          <a:custGeom>
            <a:avLst/>
            <a:gdLst>
              <a:gd name="connsiteX0" fmla="*/ 0 w 391160"/>
              <a:gd name="connsiteY0" fmla="*/ 388620 h 502920"/>
              <a:gd name="connsiteX1" fmla="*/ 256540 w 391160"/>
              <a:gd name="connsiteY1" fmla="*/ 502920 h 502920"/>
              <a:gd name="connsiteX2" fmla="*/ 259080 w 391160"/>
              <a:gd name="connsiteY2" fmla="*/ 254000 h 502920"/>
              <a:gd name="connsiteX3" fmla="*/ 261620 w 391160"/>
              <a:gd name="connsiteY3" fmla="*/ 220980 h 502920"/>
              <a:gd name="connsiteX4" fmla="*/ 391160 w 391160"/>
              <a:gd name="connsiteY4" fmla="*/ 86360 h 502920"/>
              <a:gd name="connsiteX5" fmla="*/ 203200 w 391160"/>
              <a:gd name="connsiteY5" fmla="*/ 0 h 502920"/>
              <a:gd name="connsiteX6" fmla="*/ 88900 w 391160"/>
              <a:gd name="connsiteY6" fmla="*/ 139700 h 502920"/>
              <a:gd name="connsiteX7" fmla="*/ 175260 w 391160"/>
              <a:gd name="connsiteY7" fmla="*/ 241300 h 502920"/>
              <a:gd name="connsiteX8" fmla="*/ 81280 w 391160"/>
              <a:gd name="connsiteY8" fmla="*/ 360680 h 502920"/>
              <a:gd name="connsiteX9" fmla="*/ 0 w 391160"/>
              <a:gd name="connsiteY9" fmla="*/ 38862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160" h="502920">
                <a:moveTo>
                  <a:pt x="0" y="388620"/>
                </a:moveTo>
                <a:lnTo>
                  <a:pt x="256540" y="502920"/>
                </a:lnTo>
                <a:cubicBezTo>
                  <a:pt x="257387" y="419947"/>
                  <a:pt x="258233" y="336973"/>
                  <a:pt x="259080" y="254000"/>
                </a:cubicBezTo>
                <a:lnTo>
                  <a:pt x="261620" y="220980"/>
                </a:lnTo>
                <a:lnTo>
                  <a:pt x="391160" y="86360"/>
                </a:lnTo>
                <a:lnTo>
                  <a:pt x="203200" y="0"/>
                </a:lnTo>
                <a:lnTo>
                  <a:pt x="88900" y="139700"/>
                </a:lnTo>
                <a:lnTo>
                  <a:pt x="175260" y="241300"/>
                </a:lnTo>
                <a:lnTo>
                  <a:pt x="81280" y="360680"/>
                </a:lnTo>
                <a:lnTo>
                  <a:pt x="0" y="388620"/>
                </a:lnTo>
                <a:close/>
              </a:path>
            </a:pathLst>
          </a:custGeom>
          <a:solidFill>
            <a:srgbClr val="B2B3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orme libre : forme 69">
            <a:extLst>
              <a:ext uri="{FF2B5EF4-FFF2-40B4-BE49-F238E27FC236}">
                <a16:creationId xmlns:a16="http://schemas.microsoft.com/office/drawing/2014/main" id="{20DA85DE-7546-2B04-8969-31364681E186}"/>
              </a:ext>
            </a:extLst>
          </p:cNvPr>
          <p:cNvSpPr/>
          <p:nvPr/>
        </p:nvSpPr>
        <p:spPr>
          <a:xfrm>
            <a:off x="9639046" y="3360430"/>
            <a:ext cx="245745" cy="640080"/>
          </a:xfrm>
          <a:custGeom>
            <a:avLst/>
            <a:gdLst>
              <a:gd name="connsiteX0" fmla="*/ 0 w 245745"/>
              <a:gd name="connsiteY0" fmla="*/ 640080 h 640080"/>
              <a:gd name="connsiteX1" fmla="*/ 217170 w 245745"/>
              <a:gd name="connsiteY1" fmla="*/ 455295 h 640080"/>
              <a:gd name="connsiteX2" fmla="*/ 245745 w 245745"/>
              <a:gd name="connsiteY2" fmla="*/ 0 h 640080"/>
              <a:gd name="connsiteX3" fmla="*/ 121920 w 245745"/>
              <a:gd name="connsiteY3" fmla="*/ 125730 h 640080"/>
              <a:gd name="connsiteX4" fmla="*/ 121920 w 245745"/>
              <a:gd name="connsiteY4" fmla="*/ 245745 h 640080"/>
              <a:gd name="connsiteX5" fmla="*/ 7620 w 245745"/>
              <a:gd name="connsiteY5" fmla="*/ 348615 h 640080"/>
              <a:gd name="connsiteX6" fmla="*/ 0 w 245745"/>
              <a:gd name="connsiteY6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745" h="640080">
                <a:moveTo>
                  <a:pt x="0" y="640080"/>
                </a:moveTo>
                <a:lnTo>
                  <a:pt x="217170" y="455295"/>
                </a:lnTo>
                <a:lnTo>
                  <a:pt x="245745" y="0"/>
                </a:lnTo>
                <a:lnTo>
                  <a:pt x="121920" y="125730"/>
                </a:lnTo>
                <a:lnTo>
                  <a:pt x="121920" y="245745"/>
                </a:lnTo>
                <a:lnTo>
                  <a:pt x="7620" y="348615"/>
                </a:lnTo>
                <a:lnTo>
                  <a:pt x="0" y="640080"/>
                </a:lnTo>
                <a:close/>
              </a:path>
            </a:pathLst>
          </a:custGeom>
          <a:solidFill>
            <a:srgbClr val="7E777B"/>
          </a:solidFill>
          <a:ln>
            <a:solidFill>
              <a:srgbClr val="7D76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698E186C-DFC8-0BB3-ADEF-31EA70FF4018}"/>
              </a:ext>
            </a:extLst>
          </p:cNvPr>
          <p:cNvGrpSpPr/>
          <p:nvPr/>
        </p:nvGrpSpPr>
        <p:grpSpPr>
          <a:xfrm>
            <a:off x="7913116" y="2976255"/>
            <a:ext cx="1737360" cy="1026160"/>
            <a:chOff x="7086600" y="3408680"/>
            <a:chExt cx="1737360" cy="1026160"/>
          </a:xfrm>
        </p:grpSpPr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DDF90862-F2A0-8434-EBBC-C2CBBCB7DD4B}"/>
                </a:ext>
              </a:extLst>
            </p:cNvPr>
            <p:cNvSpPr/>
            <p:nvPr/>
          </p:nvSpPr>
          <p:spPr>
            <a:xfrm>
              <a:off x="7579360" y="3550920"/>
              <a:ext cx="965200" cy="553720"/>
            </a:xfrm>
            <a:custGeom>
              <a:avLst/>
              <a:gdLst>
                <a:gd name="connsiteX0" fmla="*/ 60960 w 894080"/>
                <a:gd name="connsiteY0" fmla="*/ 187960 h 444500"/>
                <a:gd name="connsiteX1" fmla="*/ 317500 w 894080"/>
                <a:gd name="connsiteY1" fmla="*/ 0 h 444500"/>
                <a:gd name="connsiteX2" fmla="*/ 612140 w 894080"/>
                <a:gd name="connsiteY2" fmla="*/ 129540 h 444500"/>
                <a:gd name="connsiteX3" fmla="*/ 731520 w 894080"/>
                <a:gd name="connsiteY3" fmla="*/ 15240 h 444500"/>
                <a:gd name="connsiteX4" fmla="*/ 894080 w 894080"/>
                <a:gd name="connsiteY4" fmla="*/ 88900 h 444500"/>
                <a:gd name="connsiteX5" fmla="*/ 563880 w 894080"/>
                <a:gd name="connsiteY5" fmla="*/ 444500 h 444500"/>
                <a:gd name="connsiteX6" fmla="*/ 0 w 894080"/>
                <a:gd name="connsiteY6" fmla="*/ 203200 h 444500"/>
                <a:gd name="connsiteX7" fmla="*/ 60960 w 894080"/>
                <a:gd name="connsiteY7" fmla="*/ 187960 h 444500"/>
                <a:gd name="connsiteX0" fmla="*/ 60960 w 937260"/>
                <a:gd name="connsiteY0" fmla="*/ 187960 h 444500"/>
                <a:gd name="connsiteX1" fmla="*/ 317500 w 937260"/>
                <a:gd name="connsiteY1" fmla="*/ 0 h 444500"/>
                <a:gd name="connsiteX2" fmla="*/ 612140 w 937260"/>
                <a:gd name="connsiteY2" fmla="*/ 129540 h 444500"/>
                <a:gd name="connsiteX3" fmla="*/ 731520 w 937260"/>
                <a:gd name="connsiteY3" fmla="*/ 15240 h 444500"/>
                <a:gd name="connsiteX4" fmla="*/ 937260 w 937260"/>
                <a:gd name="connsiteY4" fmla="*/ 116840 h 444500"/>
                <a:gd name="connsiteX5" fmla="*/ 563880 w 937260"/>
                <a:gd name="connsiteY5" fmla="*/ 444500 h 444500"/>
                <a:gd name="connsiteX6" fmla="*/ 0 w 937260"/>
                <a:gd name="connsiteY6" fmla="*/ 203200 h 444500"/>
                <a:gd name="connsiteX7" fmla="*/ 60960 w 937260"/>
                <a:gd name="connsiteY7" fmla="*/ 187960 h 444500"/>
                <a:gd name="connsiteX0" fmla="*/ 60960 w 937260"/>
                <a:gd name="connsiteY0" fmla="*/ 187960 h 553720"/>
                <a:gd name="connsiteX1" fmla="*/ 317500 w 937260"/>
                <a:gd name="connsiteY1" fmla="*/ 0 h 553720"/>
                <a:gd name="connsiteX2" fmla="*/ 612140 w 937260"/>
                <a:gd name="connsiteY2" fmla="*/ 129540 h 553720"/>
                <a:gd name="connsiteX3" fmla="*/ 731520 w 937260"/>
                <a:gd name="connsiteY3" fmla="*/ 15240 h 553720"/>
                <a:gd name="connsiteX4" fmla="*/ 937260 w 937260"/>
                <a:gd name="connsiteY4" fmla="*/ 116840 h 553720"/>
                <a:gd name="connsiteX5" fmla="*/ 812800 w 937260"/>
                <a:gd name="connsiteY5" fmla="*/ 553720 h 553720"/>
                <a:gd name="connsiteX6" fmla="*/ 0 w 937260"/>
                <a:gd name="connsiteY6" fmla="*/ 203200 h 553720"/>
                <a:gd name="connsiteX7" fmla="*/ 60960 w 937260"/>
                <a:gd name="connsiteY7" fmla="*/ 187960 h 553720"/>
                <a:gd name="connsiteX0" fmla="*/ 60960 w 937260"/>
                <a:gd name="connsiteY0" fmla="*/ 187960 h 553720"/>
                <a:gd name="connsiteX1" fmla="*/ 317500 w 937260"/>
                <a:gd name="connsiteY1" fmla="*/ 0 h 553720"/>
                <a:gd name="connsiteX2" fmla="*/ 612140 w 937260"/>
                <a:gd name="connsiteY2" fmla="*/ 129540 h 553720"/>
                <a:gd name="connsiteX3" fmla="*/ 731520 w 937260"/>
                <a:gd name="connsiteY3" fmla="*/ 15240 h 553720"/>
                <a:gd name="connsiteX4" fmla="*/ 937260 w 937260"/>
                <a:gd name="connsiteY4" fmla="*/ 116840 h 553720"/>
                <a:gd name="connsiteX5" fmla="*/ 891540 w 937260"/>
                <a:gd name="connsiteY5" fmla="*/ 281940 h 553720"/>
                <a:gd name="connsiteX6" fmla="*/ 812800 w 937260"/>
                <a:gd name="connsiteY6" fmla="*/ 553720 h 553720"/>
                <a:gd name="connsiteX7" fmla="*/ 0 w 937260"/>
                <a:gd name="connsiteY7" fmla="*/ 203200 h 553720"/>
                <a:gd name="connsiteX8" fmla="*/ 60960 w 937260"/>
                <a:gd name="connsiteY8" fmla="*/ 187960 h 553720"/>
                <a:gd name="connsiteX0" fmla="*/ 60960 w 937260"/>
                <a:gd name="connsiteY0" fmla="*/ 187960 h 553720"/>
                <a:gd name="connsiteX1" fmla="*/ 317500 w 937260"/>
                <a:gd name="connsiteY1" fmla="*/ 0 h 553720"/>
                <a:gd name="connsiteX2" fmla="*/ 612140 w 937260"/>
                <a:gd name="connsiteY2" fmla="*/ 129540 h 553720"/>
                <a:gd name="connsiteX3" fmla="*/ 731520 w 937260"/>
                <a:gd name="connsiteY3" fmla="*/ 15240 h 553720"/>
                <a:gd name="connsiteX4" fmla="*/ 937260 w 937260"/>
                <a:gd name="connsiteY4" fmla="*/ 116840 h 553720"/>
                <a:gd name="connsiteX5" fmla="*/ 795020 w 937260"/>
                <a:gd name="connsiteY5" fmla="*/ 299720 h 553720"/>
                <a:gd name="connsiteX6" fmla="*/ 812800 w 937260"/>
                <a:gd name="connsiteY6" fmla="*/ 553720 h 553720"/>
                <a:gd name="connsiteX7" fmla="*/ 0 w 937260"/>
                <a:gd name="connsiteY7" fmla="*/ 203200 h 553720"/>
                <a:gd name="connsiteX8" fmla="*/ 60960 w 937260"/>
                <a:gd name="connsiteY8" fmla="*/ 187960 h 553720"/>
                <a:gd name="connsiteX0" fmla="*/ 60960 w 965200"/>
                <a:gd name="connsiteY0" fmla="*/ 187960 h 553720"/>
                <a:gd name="connsiteX1" fmla="*/ 317500 w 965200"/>
                <a:gd name="connsiteY1" fmla="*/ 0 h 553720"/>
                <a:gd name="connsiteX2" fmla="*/ 612140 w 965200"/>
                <a:gd name="connsiteY2" fmla="*/ 129540 h 553720"/>
                <a:gd name="connsiteX3" fmla="*/ 731520 w 965200"/>
                <a:gd name="connsiteY3" fmla="*/ 15240 h 553720"/>
                <a:gd name="connsiteX4" fmla="*/ 965200 w 965200"/>
                <a:gd name="connsiteY4" fmla="*/ 119380 h 553720"/>
                <a:gd name="connsiteX5" fmla="*/ 795020 w 965200"/>
                <a:gd name="connsiteY5" fmla="*/ 299720 h 553720"/>
                <a:gd name="connsiteX6" fmla="*/ 812800 w 965200"/>
                <a:gd name="connsiteY6" fmla="*/ 553720 h 553720"/>
                <a:gd name="connsiteX7" fmla="*/ 0 w 965200"/>
                <a:gd name="connsiteY7" fmla="*/ 203200 h 553720"/>
                <a:gd name="connsiteX8" fmla="*/ 60960 w 965200"/>
                <a:gd name="connsiteY8" fmla="*/ 187960 h 55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200" h="553720">
                  <a:moveTo>
                    <a:pt x="60960" y="187960"/>
                  </a:moveTo>
                  <a:lnTo>
                    <a:pt x="317500" y="0"/>
                  </a:lnTo>
                  <a:lnTo>
                    <a:pt x="612140" y="129540"/>
                  </a:lnTo>
                  <a:lnTo>
                    <a:pt x="731520" y="15240"/>
                  </a:lnTo>
                  <a:lnTo>
                    <a:pt x="965200" y="119380"/>
                  </a:lnTo>
                  <a:lnTo>
                    <a:pt x="795020" y="299720"/>
                  </a:lnTo>
                  <a:lnTo>
                    <a:pt x="812800" y="553720"/>
                  </a:lnTo>
                  <a:lnTo>
                    <a:pt x="0" y="203200"/>
                  </a:lnTo>
                  <a:lnTo>
                    <a:pt x="60960" y="187960"/>
                  </a:lnTo>
                  <a:close/>
                </a:path>
              </a:pathLst>
            </a:custGeom>
            <a:solidFill>
              <a:srgbClr val="B2B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04121D22-9136-8336-8FD2-8568EB955D13}"/>
                </a:ext>
              </a:extLst>
            </p:cNvPr>
            <p:cNvSpPr/>
            <p:nvPr/>
          </p:nvSpPr>
          <p:spPr>
            <a:xfrm>
              <a:off x="8374380" y="3848100"/>
              <a:ext cx="449580" cy="586740"/>
            </a:xfrm>
            <a:custGeom>
              <a:avLst/>
              <a:gdLst>
                <a:gd name="connsiteX0" fmla="*/ 662940 w 662940"/>
                <a:gd name="connsiteY0" fmla="*/ 415290 h 586740"/>
                <a:gd name="connsiteX1" fmla="*/ 445770 w 662940"/>
                <a:gd name="connsiteY1" fmla="*/ 582930 h 586740"/>
                <a:gd name="connsiteX2" fmla="*/ 441960 w 662940"/>
                <a:gd name="connsiteY2" fmla="*/ 160020 h 586740"/>
                <a:gd name="connsiteX3" fmla="*/ 0 w 662940"/>
                <a:gd name="connsiteY3" fmla="*/ 0 h 586740"/>
                <a:gd name="connsiteX4" fmla="*/ 3810 w 662940"/>
                <a:gd name="connsiteY4" fmla="*/ 388620 h 586740"/>
                <a:gd name="connsiteX5" fmla="*/ 449580 w 662940"/>
                <a:gd name="connsiteY5" fmla="*/ 586740 h 586740"/>
                <a:gd name="connsiteX6" fmla="*/ 662940 w 662940"/>
                <a:gd name="connsiteY6" fmla="*/ 415290 h 586740"/>
                <a:gd name="connsiteX0" fmla="*/ 662940 w 662940"/>
                <a:gd name="connsiteY0" fmla="*/ 415290 h 586740"/>
                <a:gd name="connsiteX1" fmla="*/ 445770 w 662940"/>
                <a:gd name="connsiteY1" fmla="*/ 582930 h 586740"/>
                <a:gd name="connsiteX2" fmla="*/ 441960 w 662940"/>
                <a:gd name="connsiteY2" fmla="*/ 160020 h 586740"/>
                <a:gd name="connsiteX3" fmla="*/ 344805 w 662940"/>
                <a:gd name="connsiteY3" fmla="*/ 127635 h 586740"/>
                <a:gd name="connsiteX4" fmla="*/ 0 w 662940"/>
                <a:gd name="connsiteY4" fmla="*/ 0 h 586740"/>
                <a:gd name="connsiteX5" fmla="*/ 3810 w 662940"/>
                <a:gd name="connsiteY5" fmla="*/ 388620 h 586740"/>
                <a:gd name="connsiteX6" fmla="*/ 449580 w 662940"/>
                <a:gd name="connsiteY6" fmla="*/ 586740 h 586740"/>
                <a:gd name="connsiteX7" fmla="*/ 662940 w 662940"/>
                <a:gd name="connsiteY7" fmla="*/ 415290 h 586740"/>
                <a:gd name="connsiteX0" fmla="*/ 662940 w 662940"/>
                <a:gd name="connsiteY0" fmla="*/ 415290 h 586740"/>
                <a:gd name="connsiteX1" fmla="*/ 445770 w 662940"/>
                <a:gd name="connsiteY1" fmla="*/ 582930 h 586740"/>
                <a:gd name="connsiteX2" fmla="*/ 443865 w 662940"/>
                <a:gd name="connsiteY2" fmla="*/ 293370 h 586740"/>
                <a:gd name="connsiteX3" fmla="*/ 441960 w 662940"/>
                <a:gd name="connsiteY3" fmla="*/ 160020 h 586740"/>
                <a:gd name="connsiteX4" fmla="*/ 344805 w 662940"/>
                <a:gd name="connsiteY4" fmla="*/ 127635 h 586740"/>
                <a:gd name="connsiteX5" fmla="*/ 0 w 662940"/>
                <a:gd name="connsiteY5" fmla="*/ 0 h 586740"/>
                <a:gd name="connsiteX6" fmla="*/ 3810 w 662940"/>
                <a:gd name="connsiteY6" fmla="*/ 388620 h 586740"/>
                <a:gd name="connsiteX7" fmla="*/ 449580 w 662940"/>
                <a:gd name="connsiteY7" fmla="*/ 586740 h 586740"/>
                <a:gd name="connsiteX8" fmla="*/ 662940 w 662940"/>
                <a:gd name="connsiteY8" fmla="*/ 415290 h 586740"/>
                <a:gd name="connsiteX0" fmla="*/ 662940 w 662940"/>
                <a:gd name="connsiteY0" fmla="*/ 415290 h 586740"/>
                <a:gd name="connsiteX1" fmla="*/ 445770 w 662940"/>
                <a:gd name="connsiteY1" fmla="*/ 582930 h 586740"/>
                <a:gd name="connsiteX2" fmla="*/ 443865 w 662940"/>
                <a:gd name="connsiteY2" fmla="*/ 293370 h 586740"/>
                <a:gd name="connsiteX3" fmla="*/ 339090 w 662940"/>
                <a:gd name="connsiteY3" fmla="*/ 257175 h 586740"/>
                <a:gd name="connsiteX4" fmla="*/ 344805 w 662940"/>
                <a:gd name="connsiteY4" fmla="*/ 127635 h 586740"/>
                <a:gd name="connsiteX5" fmla="*/ 0 w 662940"/>
                <a:gd name="connsiteY5" fmla="*/ 0 h 586740"/>
                <a:gd name="connsiteX6" fmla="*/ 3810 w 662940"/>
                <a:gd name="connsiteY6" fmla="*/ 388620 h 586740"/>
                <a:gd name="connsiteX7" fmla="*/ 449580 w 662940"/>
                <a:gd name="connsiteY7" fmla="*/ 586740 h 586740"/>
                <a:gd name="connsiteX8" fmla="*/ 662940 w 662940"/>
                <a:gd name="connsiteY8" fmla="*/ 415290 h 586740"/>
                <a:gd name="connsiteX0" fmla="*/ 449580 w 449580"/>
                <a:gd name="connsiteY0" fmla="*/ 586740 h 586740"/>
                <a:gd name="connsiteX1" fmla="*/ 445770 w 449580"/>
                <a:gd name="connsiteY1" fmla="*/ 582930 h 586740"/>
                <a:gd name="connsiteX2" fmla="*/ 443865 w 449580"/>
                <a:gd name="connsiteY2" fmla="*/ 293370 h 586740"/>
                <a:gd name="connsiteX3" fmla="*/ 339090 w 449580"/>
                <a:gd name="connsiteY3" fmla="*/ 257175 h 586740"/>
                <a:gd name="connsiteX4" fmla="*/ 344805 w 449580"/>
                <a:gd name="connsiteY4" fmla="*/ 127635 h 586740"/>
                <a:gd name="connsiteX5" fmla="*/ 0 w 449580"/>
                <a:gd name="connsiteY5" fmla="*/ 0 h 586740"/>
                <a:gd name="connsiteX6" fmla="*/ 3810 w 449580"/>
                <a:gd name="connsiteY6" fmla="*/ 388620 h 586740"/>
                <a:gd name="connsiteX7" fmla="*/ 449580 w 449580"/>
                <a:gd name="connsiteY7" fmla="*/ 586740 h 58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" h="586740">
                  <a:moveTo>
                    <a:pt x="449580" y="586740"/>
                  </a:moveTo>
                  <a:lnTo>
                    <a:pt x="445770" y="582930"/>
                  </a:lnTo>
                  <a:lnTo>
                    <a:pt x="443865" y="293370"/>
                  </a:lnTo>
                  <a:lnTo>
                    <a:pt x="339090" y="257175"/>
                  </a:lnTo>
                  <a:lnTo>
                    <a:pt x="344805" y="127635"/>
                  </a:lnTo>
                  <a:lnTo>
                    <a:pt x="0" y="0"/>
                  </a:lnTo>
                  <a:lnTo>
                    <a:pt x="3810" y="388620"/>
                  </a:lnTo>
                  <a:lnTo>
                    <a:pt x="449580" y="586740"/>
                  </a:lnTo>
                  <a:close/>
                </a:path>
              </a:pathLst>
            </a:custGeom>
            <a:solidFill>
              <a:srgbClr val="C7BDB9"/>
            </a:solidFill>
            <a:ln>
              <a:solidFill>
                <a:srgbClr val="BDB4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A5D5F9D3-F44A-BD4E-F381-FECFAB4402BB}"/>
                </a:ext>
              </a:extLst>
            </p:cNvPr>
            <p:cNvSpPr/>
            <p:nvPr/>
          </p:nvSpPr>
          <p:spPr>
            <a:xfrm>
              <a:off x="7086600" y="3408680"/>
              <a:ext cx="505460" cy="416560"/>
            </a:xfrm>
            <a:custGeom>
              <a:avLst/>
              <a:gdLst>
                <a:gd name="connsiteX0" fmla="*/ 505460 w 505460"/>
                <a:gd name="connsiteY0" fmla="*/ 264160 h 416560"/>
                <a:gd name="connsiteX1" fmla="*/ 500380 w 505460"/>
                <a:gd name="connsiteY1" fmla="*/ 416560 h 416560"/>
                <a:gd name="connsiteX2" fmla="*/ 2540 w 505460"/>
                <a:gd name="connsiteY2" fmla="*/ 203200 h 416560"/>
                <a:gd name="connsiteX3" fmla="*/ 20320 w 505460"/>
                <a:gd name="connsiteY3" fmla="*/ 180340 h 416560"/>
                <a:gd name="connsiteX4" fmla="*/ 0 w 505460"/>
                <a:gd name="connsiteY4" fmla="*/ 0 h 416560"/>
                <a:gd name="connsiteX5" fmla="*/ 63500 w 505460"/>
                <a:gd name="connsiteY5" fmla="*/ 0 h 416560"/>
                <a:gd name="connsiteX6" fmla="*/ 144780 w 505460"/>
                <a:gd name="connsiteY6" fmla="*/ 86360 h 416560"/>
                <a:gd name="connsiteX7" fmla="*/ 154940 w 505460"/>
                <a:gd name="connsiteY7" fmla="*/ 223520 h 416560"/>
                <a:gd name="connsiteX8" fmla="*/ 320040 w 505460"/>
                <a:gd name="connsiteY8" fmla="*/ 297180 h 416560"/>
                <a:gd name="connsiteX9" fmla="*/ 304800 w 505460"/>
                <a:gd name="connsiteY9" fmla="*/ 170180 h 416560"/>
                <a:gd name="connsiteX10" fmla="*/ 396240 w 505460"/>
                <a:gd name="connsiteY10" fmla="*/ 167640 h 416560"/>
                <a:gd name="connsiteX11" fmla="*/ 505460 w 505460"/>
                <a:gd name="connsiteY11" fmla="*/ 264160 h 41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5460" h="416560">
                  <a:moveTo>
                    <a:pt x="505460" y="264160"/>
                  </a:moveTo>
                  <a:lnTo>
                    <a:pt x="500380" y="416560"/>
                  </a:lnTo>
                  <a:lnTo>
                    <a:pt x="2540" y="203200"/>
                  </a:lnTo>
                  <a:lnTo>
                    <a:pt x="20320" y="180340"/>
                  </a:lnTo>
                  <a:lnTo>
                    <a:pt x="0" y="0"/>
                  </a:lnTo>
                  <a:lnTo>
                    <a:pt x="63500" y="0"/>
                  </a:lnTo>
                  <a:lnTo>
                    <a:pt x="144780" y="86360"/>
                  </a:lnTo>
                  <a:lnTo>
                    <a:pt x="154940" y="223520"/>
                  </a:lnTo>
                  <a:lnTo>
                    <a:pt x="320040" y="297180"/>
                  </a:lnTo>
                  <a:lnTo>
                    <a:pt x="304800" y="170180"/>
                  </a:lnTo>
                  <a:lnTo>
                    <a:pt x="396240" y="167640"/>
                  </a:lnTo>
                  <a:lnTo>
                    <a:pt x="505460" y="264160"/>
                  </a:lnTo>
                  <a:close/>
                </a:path>
              </a:pathLst>
            </a:custGeom>
            <a:solidFill>
              <a:srgbClr val="8379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329644C9-CBD0-6FF3-2BEC-6FAA1318A874}"/>
                </a:ext>
              </a:extLst>
            </p:cNvPr>
            <p:cNvSpPr/>
            <p:nvPr/>
          </p:nvSpPr>
          <p:spPr>
            <a:xfrm>
              <a:off x="7569154" y="3755944"/>
              <a:ext cx="809752" cy="483616"/>
            </a:xfrm>
            <a:custGeom>
              <a:avLst/>
              <a:gdLst>
                <a:gd name="connsiteX0" fmla="*/ 0 w 798576"/>
                <a:gd name="connsiteY0" fmla="*/ 115824 h 463296"/>
                <a:gd name="connsiteX1" fmla="*/ 798576 w 798576"/>
                <a:gd name="connsiteY1" fmla="*/ 463296 h 463296"/>
                <a:gd name="connsiteX2" fmla="*/ 798576 w 798576"/>
                <a:gd name="connsiteY2" fmla="*/ 268224 h 463296"/>
                <a:gd name="connsiteX3" fmla="*/ 24384 w 798576"/>
                <a:gd name="connsiteY3" fmla="*/ 0 h 463296"/>
                <a:gd name="connsiteX4" fmla="*/ 0 w 798576"/>
                <a:gd name="connsiteY4" fmla="*/ 115824 h 463296"/>
                <a:gd name="connsiteX0" fmla="*/ 0 w 798576"/>
                <a:gd name="connsiteY0" fmla="*/ 115824 h 463296"/>
                <a:gd name="connsiteX1" fmla="*/ 798576 w 798576"/>
                <a:gd name="connsiteY1" fmla="*/ 463296 h 463296"/>
                <a:gd name="connsiteX2" fmla="*/ 793496 w 798576"/>
                <a:gd name="connsiteY2" fmla="*/ 334264 h 463296"/>
                <a:gd name="connsiteX3" fmla="*/ 24384 w 798576"/>
                <a:gd name="connsiteY3" fmla="*/ 0 h 463296"/>
                <a:gd name="connsiteX4" fmla="*/ 0 w 798576"/>
                <a:gd name="connsiteY4" fmla="*/ 115824 h 463296"/>
                <a:gd name="connsiteX0" fmla="*/ 6096 w 774192"/>
                <a:gd name="connsiteY0" fmla="*/ 113284 h 463296"/>
                <a:gd name="connsiteX1" fmla="*/ 774192 w 774192"/>
                <a:gd name="connsiteY1" fmla="*/ 463296 h 463296"/>
                <a:gd name="connsiteX2" fmla="*/ 769112 w 774192"/>
                <a:gd name="connsiteY2" fmla="*/ 334264 h 463296"/>
                <a:gd name="connsiteX3" fmla="*/ 0 w 774192"/>
                <a:gd name="connsiteY3" fmla="*/ 0 h 463296"/>
                <a:gd name="connsiteX4" fmla="*/ 6096 w 774192"/>
                <a:gd name="connsiteY4" fmla="*/ 113284 h 463296"/>
                <a:gd name="connsiteX0" fmla="*/ 18796 w 786892"/>
                <a:gd name="connsiteY0" fmla="*/ 115824 h 465836"/>
                <a:gd name="connsiteX1" fmla="*/ 786892 w 786892"/>
                <a:gd name="connsiteY1" fmla="*/ 465836 h 465836"/>
                <a:gd name="connsiteX2" fmla="*/ 781812 w 786892"/>
                <a:gd name="connsiteY2" fmla="*/ 336804 h 465836"/>
                <a:gd name="connsiteX3" fmla="*/ 0 w 786892"/>
                <a:gd name="connsiteY3" fmla="*/ 0 h 465836"/>
                <a:gd name="connsiteX4" fmla="*/ 18796 w 786892"/>
                <a:gd name="connsiteY4" fmla="*/ 115824 h 465836"/>
                <a:gd name="connsiteX0" fmla="*/ 0 w 793496"/>
                <a:gd name="connsiteY0" fmla="*/ 98044 h 465836"/>
                <a:gd name="connsiteX1" fmla="*/ 793496 w 793496"/>
                <a:gd name="connsiteY1" fmla="*/ 465836 h 465836"/>
                <a:gd name="connsiteX2" fmla="*/ 788416 w 793496"/>
                <a:gd name="connsiteY2" fmla="*/ 336804 h 465836"/>
                <a:gd name="connsiteX3" fmla="*/ 6604 w 793496"/>
                <a:gd name="connsiteY3" fmla="*/ 0 h 465836"/>
                <a:gd name="connsiteX4" fmla="*/ 0 w 793496"/>
                <a:gd name="connsiteY4" fmla="*/ 98044 h 465836"/>
                <a:gd name="connsiteX0" fmla="*/ 0 w 796036"/>
                <a:gd name="connsiteY0" fmla="*/ 98044 h 511556"/>
                <a:gd name="connsiteX1" fmla="*/ 796036 w 796036"/>
                <a:gd name="connsiteY1" fmla="*/ 511556 h 511556"/>
                <a:gd name="connsiteX2" fmla="*/ 788416 w 796036"/>
                <a:gd name="connsiteY2" fmla="*/ 336804 h 511556"/>
                <a:gd name="connsiteX3" fmla="*/ 6604 w 796036"/>
                <a:gd name="connsiteY3" fmla="*/ 0 h 511556"/>
                <a:gd name="connsiteX4" fmla="*/ 0 w 796036"/>
                <a:gd name="connsiteY4" fmla="*/ 98044 h 511556"/>
                <a:gd name="connsiteX0" fmla="*/ 0 w 801116"/>
                <a:gd name="connsiteY0" fmla="*/ 143764 h 511556"/>
                <a:gd name="connsiteX1" fmla="*/ 801116 w 801116"/>
                <a:gd name="connsiteY1" fmla="*/ 511556 h 511556"/>
                <a:gd name="connsiteX2" fmla="*/ 793496 w 801116"/>
                <a:gd name="connsiteY2" fmla="*/ 336804 h 511556"/>
                <a:gd name="connsiteX3" fmla="*/ 11684 w 801116"/>
                <a:gd name="connsiteY3" fmla="*/ 0 h 511556"/>
                <a:gd name="connsiteX4" fmla="*/ 0 w 801116"/>
                <a:gd name="connsiteY4" fmla="*/ 143764 h 511556"/>
                <a:gd name="connsiteX0" fmla="*/ 8636 w 809752"/>
                <a:gd name="connsiteY0" fmla="*/ 115824 h 483616"/>
                <a:gd name="connsiteX1" fmla="*/ 809752 w 809752"/>
                <a:gd name="connsiteY1" fmla="*/ 483616 h 483616"/>
                <a:gd name="connsiteX2" fmla="*/ 802132 w 809752"/>
                <a:gd name="connsiteY2" fmla="*/ 308864 h 483616"/>
                <a:gd name="connsiteX3" fmla="*/ 0 w 809752"/>
                <a:gd name="connsiteY3" fmla="*/ 0 h 483616"/>
                <a:gd name="connsiteX4" fmla="*/ 8636 w 809752"/>
                <a:gd name="connsiteY4" fmla="*/ 115824 h 483616"/>
                <a:gd name="connsiteX0" fmla="*/ 8636 w 809752"/>
                <a:gd name="connsiteY0" fmla="*/ 115824 h 483616"/>
                <a:gd name="connsiteX1" fmla="*/ 809752 w 809752"/>
                <a:gd name="connsiteY1" fmla="*/ 483616 h 483616"/>
                <a:gd name="connsiteX2" fmla="*/ 802132 w 809752"/>
                <a:gd name="connsiteY2" fmla="*/ 331724 h 483616"/>
                <a:gd name="connsiteX3" fmla="*/ 0 w 809752"/>
                <a:gd name="connsiteY3" fmla="*/ 0 h 483616"/>
                <a:gd name="connsiteX4" fmla="*/ 8636 w 809752"/>
                <a:gd name="connsiteY4" fmla="*/ 115824 h 483616"/>
                <a:gd name="connsiteX0" fmla="*/ 8636 w 809752"/>
                <a:gd name="connsiteY0" fmla="*/ 115824 h 483616"/>
                <a:gd name="connsiteX1" fmla="*/ 809752 w 809752"/>
                <a:gd name="connsiteY1" fmla="*/ 483616 h 483616"/>
                <a:gd name="connsiteX2" fmla="*/ 809752 w 809752"/>
                <a:gd name="connsiteY2" fmla="*/ 349504 h 483616"/>
                <a:gd name="connsiteX3" fmla="*/ 0 w 809752"/>
                <a:gd name="connsiteY3" fmla="*/ 0 h 483616"/>
                <a:gd name="connsiteX4" fmla="*/ 8636 w 809752"/>
                <a:gd name="connsiteY4" fmla="*/ 115824 h 48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752" h="483616">
                  <a:moveTo>
                    <a:pt x="8636" y="115824"/>
                  </a:moveTo>
                  <a:lnTo>
                    <a:pt x="809752" y="483616"/>
                  </a:lnTo>
                  <a:lnTo>
                    <a:pt x="809752" y="349504"/>
                  </a:lnTo>
                  <a:lnTo>
                    <a:pt x="0" y="0"/>
                  </a:lnTo>
                  <a:lnTo>
                    <a:pt x="8636" y="115824"/>
                  </a:lnTo>
                  <a:close/>
                </a:path>
              </a:pathLst>
            </a:custGeom>
            <a:solidFill>
              <a:srgbClr val="C7BDB9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710215A-E006-499F-51D2-36B261FEFECE}"/>
              </a:ext>
            </a:extLst>
          </p:cNvPr>
          <p:cNvCxnSpPr>
            <a:stCxn id="11" idx="1"/>
            <a:endCxn id="11" idx="16"/>
          </p:cNvCxnSpPr>
          <p:nvPr/>
        </p:nvCxnSpPr>
        <p:spPr>
          <a:xfrm flipV="1">
            <a:off x="7098508" y="3501330"/>
            <a:ext cx="50375" cy="506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D44F02F-ABA4-C50A-7905-D6037E55B734}"/>
              </a:ext>
            </a:extLst>
          </p:cNvPr>
          <p:cNvCxnSpPr>
            <a:cxnSpLocks/>
          </p:cNvCxnSpPr>
          <p:nvPr/>
        </p:nvCxnSpPr>
        <p:spPr>
          <a:xfrm>
            <a:off x="8575094" y="4205481"/>
            <a:ext cx="0" cy="214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73B4D877-2E5A-4EDA-906D-634979425E6E}"/>
              </a:ext>
            </a:extLst>
          </p:cNvPr>
          <p:cNvSpPr txBox="1"/>
          <p:nvPr/>
        </p:nvSpPr>
        <p:spPr>
          <a:xfrm rot="994864">
            <a:off x="5471899" y="2601850"/>
            <a:ext cx="1567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Rue du Landy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9EADB8E-F6E5-A580-F04F-10B4A1DF2BF7}"/>
              </a:ext>
            </a:extLst>
          </p:cNvPr>
          <p:cNvSpPr txBox="1"/>
          <p:nvPr/>
        </p:nvSpPr>
        <p:spPr>
          <a:xfrm rot="1557401">
            <a:off x="10624919" y="5551764"/>
            <a:ext cx="1567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Rue du Landy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50DBE16-AD34-4ACC-001B-3E685ED29312}"/>
              </a:ext>
            </a:extLst>
          </p:cNvPr>
          <p:cNvSpPr txBox="1"/>
          <p:nvPr/>
        </p:nvSpPr>
        <p:spPr>
          <a:xfrm rot="19960629">
            <a:off x="7833509" y="2064499"/>
            <a:ext cx="1567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Rue St Denis</a:t>
            </a: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E4517AB4-7193-9271-C163-FC827C3F4300}"/>
              </a:ext>
            </a:extLst>
          </p:cNvPr>
          <p:cNvCxnSpPr>
            <a:cxnSpLocks/>
          </p:cNvCxnSpPr>
          <p:nvPr/>
        </p:nvCxnSpPr>
        <p:spPr>
          <a:xfrm>
            <a:off x="8432219" y="4141187"/>
            <a:ext cx="0" cy="214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9009DEAC-21C1-AA8B-2C58-204E133B40AB}"/>
              </a:ext>
            </a:extLst>
          </p:cNvPr>
          <p:cNvCxnSpPr>
            <a:cxnSpLocks/>
          </p:cNvCxnSpPr>
          <p:nvPr/>
        </p:nvCxnSpPr>
        <p:spPr>
          <a:xfrm>
            <a:off x="8303631" y="4081656"/>
            <a:ext cx="0" cy="214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CBBA5B58-81CF-2A2C-2B83-33BAFD225D2F}"/>
              </a:ext>
            </a:extLst>
          </p:cNvPr>
          <p:cNvCxnSpPr>
            <a:cxnSpLocks/>
          </p:cNvCxnSpPr>
          <p:nvPr/>
        </p:nvCxnSpPr>
        <p:spPr>
          <a:xfrm>
            <a:off x="8163137" y="4012600"/>
            <a:ext cx="0" cy="214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D5121C10-FFA2-1187-D865-942D6E8BF412}"/>
              </a:ext>
            </a:extLst>
          </p:cNvPr>
          <p:cNvCxnSpPr>
            <a:cxnSpLocks/>
          </p:cNvCxnSpPr>
          <p:nvPr/>
        </p:nvCxnSpPr>
        <p:spPr>
          <a:xfrm>
            <a:off x="8022643" y="3938781"/>
            <a:ext cx="0" cy="214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A5176075-6AE8-8FC7-FB3F-B9980BBB3CA2}"/>
              </a:ext>
            </a:extLst>
          </p:cNvPr>
          <p:cNvCxnSpPr>
            <a:cxnSpLocks/>
          </p:cNvCxnSpPr>
          <p:nvPr/>
        </p:nvCxnSpPr>
        <p:spPr>
          <a:xfrm>
            <a:off x="7896437" y="3879249"/>
            <a:ext cx="0" cy="214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65DE634A-0F33-C668-7D4A-E37B3055B817}"/>
              </a:ext>
            </a:extLst>
          </p:cNvPr>
          <p:cNvCxnSpPr>
            <a:cxnSpLocks/>
          </p:cNvCxnSpPr>
          <p:nvPr/>
        </p:nvCxnSpPr>
        <p:spPr>
          <a:xfrm>
            <a:off x="7767849" y="3814955"/>
            <a:ext cx="0" cy="214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F2F520C8-396A-2C6F-06B0-A20AE4535975}"/>
              </a:ext>
            </a:extLst>
          </p:cNvPr>
          <p:cNvCxnSpPr>
            <a:cxnSpLocks/>
          </p:cNvCxnSpPr>
          <p:nvPr/>
        </p:nvCxnSpPr>
        <p:spPr>
          <a:xfrm>
            <a:off x="7651168" y="3753043"/>
            <a:ext cx="0" cy="214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A2308A17-0BB5-FDD9-5775-352406DAF7D4}"/>
              </a:ext>
            </a:extLst>
          </p:cNvPr>
          <p:cNvCxnSpPr>
            <a:cxnSpLocks/>
          </p:cNvCxnSpPr>
          <p:nvPr/>
        </p:nvCxnSpPr>
        <p:spPr>
          <a:xfrm>
            <a:off x="7529724" y="3700655"/>
            <a:ext cx="0" cy="214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B262404E-9A8B-ECD0-336D-9629DB3ED01D}"/>
              </a:ext>
            </a:extLst>
          </p:cNvPr>
          <p:cNvCxnSpPr>
            <a:cxnSpLocks/>
          </p:cNvCxnSpPr>
          <p:nvPr/>
        </p:nvCxnSpPr>
        <p:spPr>
          <a:xfrm>
            <a:off x="7410661" y="3643505"/>
            <a:ext cx="0" cy="214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9AD4A126-4E95-4D31-0E8E-F0650F6CD817}"/>
              </a:ext>
            </a:extLst>
          </p:cNvPr>
          <p:cNvCxnSpPr>
            <a:cxnSpLocks/>
          </p:cNvCxnSpPr>
          <p:nvPr/>
        </p:nvCxnSpPr>
        <p:spPr>
          <a:xfrm>
            <a:off x="7284454" y="3576830"/>
            <a:ext cx="0" cy="214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1D4C537C-60C8-D242-E6AC-031E499D8237}"/>
              </a:ext>
            </a:extLst>
          </p:cNvPr>
          <p:cNvCxnSpPr>
            <a:cxnSpLocks/>
          </p:cNvCxnSpPr>
          <p:nvPr/>
        </p:nvCxnSpPr>
        <p:spPr>
          <a:xfrm>
            <a:off x="7189204" y="3531586"/>
            <a:ext cx="0" cy="214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B40E101A-C22C-BC61-7FA7-5B76829CBF0B}"/>
              </a:ext>
            </a:extLst>
          </p:cNvPr>
          <p:cNvGrpSpPr/>
          <p:nvPr/>
        </p:nvGrpSpPr>
        <p:grpSpPr>
          <a:xfrm>
            <a:off x="7098508" y="3115399"/>
            <a:ext cx="2121570" cy="1134337"/>
            <a:chOff x="7098507" y="3105149"/>
            <a:chExt cx="2140743" cy="1144588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A044EACF-0CC7-E4E8-ED7D-1B917CE8A036}"/>
                </a:ext>
              </a:extLst>
            </p:cNvPr>
            <p:cNvSpPr/>
            <p:nvPr/>
          </p:nvSpPr>
          <p:spPr>
            <a:xfrm>
              <a:off x="7098507" y="3105149"/>
              <a:ext cx="2140743" cy="1144588"/>
            </a:xfrm>
            <a:custGeom>
              <a:avLst/>
              <a:gdLst>
                <a:gd name="connsiteX0" fmla="*/ 0 w 2106930"/>
                <a:gd name="connsiteY0" fmla="*/ 426720 h 1127760"/>
                <a:gd name="connsiteX1" fmla="*/ 228600 w 2106930"/>
                <a:gd name="connsiteY1" fmla="*/ 438150 h 1127760"/>
                <a:gd name="connsiteX2" fmla="*/ 224790 w 2106930"/>
                <a:gd name="connsiteY2" fmla="*/ 537210 h 1127760"/>
                <a:gd name="connsiteX3" fmla="*/ 426720 w 2106930"/>
                <a:gd name="connsiteY3" fmla="*/ 506730 h 1127760"/>
                <a:gd name="connsiteX4" fmla="*/ 400050 w 2106930"/>
                <a:gd name="connsiteY4" fmla="*/ 632460 h 1127760"/>
                <a:gd name="connsiteX5" fmla="*/ 621030 w 2106930"/>
                <a:gd name="connsiteY5" fmla="*/ 598170 h 1127760"/>
                <a:gd name="connsiteX6" fmla="*/ 586740 w 2106930"/>
                <a:gd name="connsiteY6" fmla="*/ 723900 h 1127760"/>
                <a:gd name="connsiteX7" fmla="*/ 853440 w 2106930"/>
                <a:gd name="connsiteY7" fmla="*/ 681990 h 1127760"/>
                <a:gd name="connsiteX8" fmla="*/ 822960 w 2106930"/>
                <a:gd name="connsiteY8" fmla="*/ 822960 h 1127760"/>
                <a:gd name="connsiteX9" fmla="*/ 1036320 w 2106930"/>
                <a:gd name="connsiteY9" fmla="*/ 754380 h 1127760"/>
                <a:gd name="connsiteX10" fmla="*/ 1078230 w 2106930"/>
                <a:gd name="connsiteY10" fmla="*/ 952500 h 1127760"/>
                <a:gd name="connsiteX11" fmla="*/ 1348740 w 2106930"/>
                <a:gd name="connsiteY11" fmla="*/ 880110 h 1127760"/>
                <a:gd name="connsiteX12" fmla="*/ 1455420 w 2106930"/>
                <a:gd name="connsiteY12" fmla="*/ 1127760 h 1127760"/>
                <a:gd name="connsiteX13" fmla="*/ 1645920 w 2106930"/>
                <a:gd name="connsiteY13" fmla="*/ 1066800 h 1127760"/>
                <a:gd name="connsiteX14" fmla="*/ 2106930 w 2106930"/>
                <a:gd name="connsiteY14" fmla="*/ 712470 h 1127760"/>
                <a:gd name="connsiteX15" fmla="*/ 1885950 w 2106930"/>
                <a:gd name="connsiteY15" fmla="*/ 754380 h 1127760"/>
                <a:gd name="connsiteX16" fmla="*/ 1798320 w 2106930"/>
                <a:gd name="connsiteY16" fmla="*/ 590550 h 1127760"/>
                <a:gd name="connsiteX17" fmla="*/ 1554480 w 2106930"/>
                <a:gd name="connsiteY17" fmla="*/ 609600 h 1127760"/>
                <a:gd name="connsiteX18" fmla="*/ 1352550 w 2106930"/>
                <a:gd name="connsiteY18" fmla="*/ 396240 h 1127760"/>
                <a:gd name="connsiteX19" fmla="*/ 1123950 w 2106930"/>
                <a:gd name="connsiteY19" fmla="*/ 411480 h 1127760"/>
                <a:gd name="connsiteX20" fmla="*/ 902970 w 2106930"/>
                <a:gd name="connsiteY20" fmla="*/ 190500 h 1127760"/>
                <a:gd name="connsiteX21" fmla="*/ 693420 w 2106930"/>
                <a:gd name="connsiteY21" fmla="*/ 220980 h 1127760"/>
                <a:gd name="connsiteX22" fmla="*/ 521970 w 2106930"/>
                <a:gd name="connsiteY22" fmla="*/ 0 h 1127760"/>
                <a:gd name="connsiteX23" fmla="*/ 0 w 2106930"/>
                <a:gd name="connsiteY23" fmla="*/ 426720 h 1127760"/>
                <a:gd name="connsiteX0" fmla="*/ 0 w 2106930"/>
                <a:gd name="connsiteY0" fmla="*/ 426720 h 1127760"/>
                <a:gd name="connsiteX1" fmla="*/ 224790 w 2106930"/>
                <a:gd name="connsiteY1" fmla="*/ 537210 h 1127760"/>
                <a:gd name="connsiteX2" fmla="*/ 426720 w 2106930"/>
                <a:gd name="connsiteY2" fmla="*/ 506730 h 1127760"/>
                <a:gd name="connsiteX3" fmla="*/ 400050 w 2106930"/>
                <a:gd name="connsiteY3" fmla="*/ 632460 h 1127760"/>
                <a:gd name="connsiteX4" fmla="*/ 621030 w 2106930"/>
                <a:gd name="connsiteY4" fmla="*/ 598170 h 1127760"/>
                <a:gd name="connsiteX5" fmla="*/ 586740 w 2106930"/>
                <a:gd name="connsiteY5" fmla="*/ 723900 h 1127760"/>
                <a:gd name="connsiteX6" fmla="*/ 853440 w 2106930"/>
                <a:gd name="connsiteY6" fmla="*/ 681990 h 1127760"/>
                <a:gd name="connsiteX7" fmla="*/ 822960 w 2106930"/>
                <a:gd name="connsiteY7" fmla="*/ 822960 h 1127760"/>
                <a:gd name="connsiteX8" fmla="*/ 1036320 w 2106930"/>
                <a:gd name="connsiteY8" fmla="*/ 754380 h 1127760"/>
                <a:gd name="connsiteX9" fmla="*/ 1078230 w 2106930"/>
                <a:gd name="connsiteY9" fmla="*/ 952500 h 1127760"/>
                <a:gd name="connsiteX10" fmla="*/ 1348740 w 2106930"/>
                <a:gd name="connsiteY10" fmla="*/ 880110 h 1127760"/>
                <a:gd name="connsiteX11" fmla="*/ 1455420 w 2106930"/>
                <a:gd name="connsiteY11" fmla="*/ 1127760 h 1127760"/>
                <a:gd name="connsiteX12" fmla="*/ 1645920 w 2106930"/>
                <a:gd name="connsiteY12" fmla="*/ 1066800 h 1127760"/>
                <a:gd name="connsiteX13" fmla="*/ 2106930 w 2106930"/>
                <a:gd name="connsiteY13" fmla="*/ 712470 h 1127760"/>
                <a:gd name="connsiteX14" fmla="*/ 1885950 w 2106930"/>
                <a:gd name="connsiteY14" fmla="*/ 754380 h 1127760"/>
                <a:gd name="connsiteX15" fmla="*/ 1798320 w 2106930"/>
                <a:gd name="connsiteY15" fmla="*/ 590550 h 1127760"/>
                <a:gd name="connsiteX16" fmla="*/ 1554480 w 2106930"/>
                <a:gd name="connsiteY16" fmla="*/ 609600 h 1127760"/>
                <a:gd name="connsiteX17" fmla="*/ 1352550 w 2106930"/>
                <a:gd name="connsiteY17" fmla="*/ 396240 h 1127760"/>
                <a:gd name="connsiteX18" fmla="*/ 1123950 w 2106930"/>
                <a:gd name="connsiteY18" fmla="*/ 411480 h 1127760"/>
                <a:gd name="connsiteX19" fmla="*/ 902970 w 2106930"/>
                <a:gd name="connsiteY19" fmla="*/ 190500 h 1127760"/>
                <a:gd name="connsiteX20" fmla="*/ 693420 w 2106930"/>
                <a:gd name="connsiteY20" fmla="*/ 220980 h 1127760"/>
                <a:gd name="connsiteX21" fmla="*/ 521970 w 2106930"/>
                <a:gd name="connsiteY21" fmla="*/ 0 h 1127760"/>
                <a:gd name="connsiteX22" fmla="*/ 0 w 2106930"/>
                <a:gd name="connsiteY22" fmla="*/ 426720 h 1127760"/>
                <a:gd name="connsiteX0" fmla="*/ 0 w 2106930"/>
                <a:gd name="connsiteY0" fmla="*/ 426720 h 1127760"/>
                <a:gd name="connsiteX1" fmla="*/ 224790 w 2106930"/>
                <a:gd name="connsiteY1" fmla="*/ 537210 h 1127760"/>
                <a:gd name="connsiteX2" fmla="*/ 426720 w 2106930"/>
                <a:gd name="connsiteY2" fmla="*/ 506730 h 1127760"/>
                <a:gd name="connsiteX3" fmla="*/ 621030 w 2106930"/>
                <a:gd name="connsiteY3" fmla="*/ 598170 h 1127760"/>
                <a:gd name="connsiteX4" fmla="*/ 586740 w 2106930"/>
                <a:gd name="connsiteY4" fmla="*/ 723900 h 1127760"/>
                <a:gd name="connsiteX5" fmla="*/ 853440 w 2106930"/>
                <a:gd name="connsiteY5" fmla="*/ 681990 h 1127760"/>
                <a:gd name="connsiteX6" fmla="*/ 822960 w 2106930"/>
                <a:gd name="connsiteY6" fmla="*/ 822960 h 1127760"/>
                <a:gd name="connsiteX7" fmla="*/ 1036320 w 2106930"/>
                <a:gd name="connsiteY7" fmla="*/ 754380 h 1127760"/>
                <a:gd name="connsiteX8" fmla="*/ 1078230 w 2106930"/>
                <a:gd name="connsiteY8" fmla="*/ 952500 h 1127760"/>
                <a:gd name="connsiteX9" fmla="*/ 1348740 w 2106930"/>
                <a:gd name="connsiteY9" fmla="*/ 880110 h 1127760"/>
                <a:gd name="connsiteX10" fmla="*/ 1455420 w 2106930"/>
                <a:gd name="connsiteY10" fmla="*/ 1127760 h 1127760"/>
                <a:gd name="connsiteX11" fmla="*/ 1645920 w 2106930"/>
                <a:gd name="connsiteY11" fmla="*/ 1066800 h 1127760"/>
                <a:gd name="connsiteX12" fmla="*/ 2106930 w 2106930"/>
                <a:gd name="connsiteY12" fmla="*/ 712470 h 1127760"/>
                <a:gd name="connsiteX13" fmla="*/ 1885950 w 2106930"/>
                <a:gd name="connsiteY13" fmla="*/ 754380 h 1127760"/>
                <a:gd name="connsiteX14" fmla="*/ 1798320 w 2106930"/>
                <a:gd name="connsiteY14" fmla="*/ 590550 h 1127760"/>
                <a:gd name="connsiteX15" fmla="*/ 1554480 w 2106930"/>
                <a:gd name="connsiteY15" fmla="*/ 609600 h 1127760"/>
                <a:gd name="connsiteX16" fmla="*/ 1352550 w 2106930"/>
                <a:gd name="connsiteY16" fmla="*/ 396240 h 1127760"/>
                <a:gd name="connsiteX17" fmla="*/ 1123950 w 2106930"/>
                <a:gd name="connsiteY17" fmla="*/ 411480 h 1127760"/>
                <a:gd name="connsiteX18" fmla="*/ 902970 w 2106930"/>
                <a:gd name="connsiteY18" fmla="*/ 190500 h 1127760"/>
                <a:gd name="connsiteX19" fmla="*/ 693420 w 2106930"/>
                <a:gd name="connsiteY19" fmla="*/ 220980 h 1127760"/>
                <a:gd name="connsiteX20" fmla="*/ 521970 w 2106930"/>
                <a:gd name="connsiteY20" fmla="*/ 0 h 1127760"/>
                <a:gd name="connsiteX21" fmla="*/ 0 w 2106930"/>
                <a:gd name="connsiteY21" fmla="*/ 426720 h 1127760"/>
                <a:gd name="connsiteX0" fmla="*/ 0 w 2106930"/>
                <a:gd name="connsiteY0" fmla="*/ 426720 h 1127760"/>
                <a:gd name="connsiteX1" fmla="*/ 224790 w 2106930"/>
                <a:gd name="connsiteY1" fmla="*/ 537210 h 1127760"/>
                <a:gd name="connsiteX2" fmla="*/ 426720 w 2106930"/>
                <a:gd name="connsiteY2" fmla="*/ 506730 h 1127760"/>
                <a:gd name="connsiteX3" fmla="*/ 586740 w 2106930"/>
                <a:gd name="connsiteY3" fmla="*/ 723900 h 1127760"/>
                <a:gd name="connsiteX4" fmla="*/ 853440 w 2106930"/>
                <a:gd name="connsiteY4" fmla="*/ 681990 h 1127760"/>
                <a:gd name="connsiteX5" fmla="*/ 822960 w 2106930"/>
                <a:gd name="connsiteY5" fmla="*/ 822960 h 1127760"/>
                <a:gd name="connsiteX6" fmla="*/ 1036320 w 2106930"/>
                <a:gd name="connsiteY6" fmla="*/ 754380 h 1127760"/>
                <a:gd name="connsiteX7" fmla="*/ 1078230 w 2106930"/>
                <a:gd name="connsiteY7" fmla="*/ 952500 h 1127760"/>
                <a:gd name="connsiteX8" fmla="*/ 1348740 w 2106930"/>
                <a:gd name="connsiteY8" fmla="*/ 880110 h 1127760"/>
                <a:gd name="connsiteX9" fmla="*/ 1455420 w 2106930"/>
                <a:gd name="connsiteY9" fmla="*/ 1127760 h 1127760"/>
                <a:gd name="connsiteX10" fmla="*/ 1645920 w 2106930"/>
                <a:gd name="connsiteY10" fmla="*/ 1066800 h 1127760"/>
                <a:gd name="connsiteX11" fmla="*/ 2106930 w 2106930"/>
                <a:gd name="connsiteY11" fmla="*/ 712470 h 1127760"/>
                <a:gd name="connsiteX12" fmla="*/ 1885950 w 2106930"/>
                <a:gd name="connsiteY12" fmla="*/ 754380 h 1127760"/>
                <a:gd name="connsiteX13" fmla="*/ 1798320 w 2106930"/>
                <a:gd name="connsiteY13" fmla="*/ 590550 h 1127760"/>
                <a:gd name="connsiteX14" fmla="*/ 1554480 w 2106930"/>
                <a:gd name="connsiteY14" fmla="*/ 609600 h 1127760"/>
                <a:gd name="connsiteX15" fmla="*/ 1352550 w 2106930"/>
                <a:gd name="connsiteY15" fmla="*/ 396240 h 1127760"/>
                <a:gd name="connsiteX16" fmla="*/ 1123950 w 2106930"/>
                <a:gd name="connsiteY16" fmla="*/ 411480 h 1127760"/>
                <a:gd name="connsiteX17" fmla="*/ 902970 w 2106930"/>
                <a:gd name="connsiteY17" fmla="*/ 190500 h 1127760"/>
                <a:gd name="connsiteX18" fmla="*/ 693420 w 2106930"/>
                <a:gd name="connsiteY18" fmla="*/ 220980 h 1127760"/>
                <a:gd name="connsiteX19" fmla="*/ 521970 w 2106930"/>
                <a:gd name="connsiteY19" fmla="*/ 0 h 1127760"/>
                <a:gd name="connsiteX20" fmla="*/ 0 w 2106930"/>
                <a:gd name="connsiteY20" fmla="*/ 426720 h 1127760"/>
                <a:gd name="connsiteX0" fmla="*/ 0 w 2106930"/>
                <a:gd name="connsiteY0" fmla="*/ 426720 h 1127760"/>
                <a:gd name="connsiteX1" fmla="*/ 224790 w 2106930"/>
                <a:gd name="connsiteY1" fmla="*/ 537210 h 1127760"/>
                <a:gd name="connsiteX2" fmla="*/ 426720 w 2106930"/>
                <a:gd name="connsiteY2" fmla="*/ 506730 h 1127760"/>
                <a:gd name="connsiteX3" fmla="*/ 586740 w 2106930"/>
                <a:gd name="connsiteY3" fmla="*/ 723900 h 1127760"/>
                <a:gd name="connsiteX4" fmla="*/ 853440 w 2106930"/>
                <a:gd name="connsiteY4" fmla="*/ 681990 h 1127760"/>
                <a:gd name="connsiteX5" fmla="*/ 1036320 w 2106930"/>
                <a:gd name="connsiteY5" fmla="*/ 754380 h 1127760"/>
                <a:gd name="connsiteX6" fmla="*/ 1078230 w 2106930"/>
                <a:gd name="connsiteY6" fmla="*/ 952500 h 1127760"/>
                <a:gd name="connsiteX7" fmla="*/ 1348740 w 2106930"/>
                <a:gd name="connsiteY7" fmla="*/ 880110 h 1127760"/>
                <a:gd name="connsiteX8" fmla="*/ 1455420 w 2106930"/>
                <a:gd name="connsiteY8" fmla="*/ 1127760 h 1127760"/>
                <a:gd name="connsiteX9" fmla="*/ 1645920 w 2106930"/>
                <a:gd name="connsiteY9" fmla="*/ 1066800 h 1127760"/>
                <a:gd name="connsiteX10" fmla="*/ 2106930 w 2106930"/>
                <a:gd name="connsiteY10" fmla="*/ 712470 h 1127760"/>
                <a:gd name="connsiteX11" fmla="*/ 1885950 w 2106930"/>
                <a:gd name="connsiteY11" fmla="*/ 754380 h 1127760"/>
                <a:gd name="connsiteX12" fmla="*/ 1798320 w 2106930"/>
                <a:gd name="connsiteY12" fmla="*/ 590550 h 1127760"/>
                <a:gd name="connsiteX13" fmla="*/ 1554480 w 2106930"/>
                <a:gd name="connsiteY13" fmla="*/ 609600 h 1127760"/>
                <a:gd name="connsiteX14" fmla="*/ 1352550 w 2106930"/>
                <a:gd name="connsiteY14" fmla="*/ 396240 h 1127760"/>
                <a:gd name="connsiteX15" fmla="*/ 1123950 w 2106930"/>
                <a:gd name="connsiteY15" fmla="*/ 411480 h 1127760"/>
                <a:gd name="connsiteX16" fmla="*/ 902970 w 2106930"/>
                <a:gd name="connsiteY16" fmla="*/ 190500 h 1127760"/>
                <a:gd name="connsiteX17" fmla="*/ 693420 w 2106930"/>
                <a:gd name="connsiteY17" fmla="*/ 220980 h 1127760"/>
                <a:gd name="connsiteX18" fmla="*/ 521970 w 2106930"/>
                <a:gd name="connsiteY18" fmla="*/ 0 h 1127760"/>
                <a:gd name="connsiteX19" fmla="*/ 0 w 2106930"/>
                <a:gd name="connsiteY19" fmla="*/ 426720 h 1127760"/>
                <a:gd name="connsiteX0" fmla="*/ 0 w 2106930"/>
                <a:gd name="connsiteY0" fmla="*/ 426720 h 1127760"/>
                <a:gd name="connsiteX1" fmla="*/ 224790 w 2106930"/>
                <a:gd name="connsiteY1" fmla="*/ 537210 h 1127760"/>
                <a:gd name="connsiteX2" fmla="*/ 426720 w 2106930"/>
                <a:gd name="connsiteY2" fmla="*/ 506730 h 1127760"/>
                <a:gd name="connsiteX3" fmla="*/ 586740 w 2106930"/>
                <a:gd name="connsiteY3" fmla="*/ 723900 h 1127760"/>
                <a:gd name="connsiteX4" fmla="*/ 1036320 w 2106930"/>
                <a:gd name="connsiteY4" fmla="*/ 754380 h 1127760"/>
                <a:gd name="connsiteX5" fmla="*/ 1078230 w 2106930"/>
                <a:gd name="connsiteY5" fmla="*/ 952500 h 1127760"/>
                <a:gd name="connsiteX6" fmla="*/ 1348740 w 2106930"/>
                <a:gd name="connsiteY6" fmla="*/ 880110 h 1127760"/>
                <a:gd name="connsiteX7" fmla="*/ 1455420 w 2106930"/>
                <a:gd name="connsiteY7" fmla="*/ 1127760 h 1127760"/>
                <a:gd name="connsiteX8" fmla="*/ 1645920 w 2106930"/>
                <a:gd name="connsiteY8" fmla="*/ 1066800 h 1127760"/>
                <a:gd name="connsiteX9" fmla="*/ 2106930 w 2106930"/>
                <a:gd name="connsiteY9" fmla="*/ 712470 h 1127760"/>
                <a:gd name="connsiteX10" fmla="*/ 1885950 w 2106930"/>
                <a:gd name="connsiteY10" fmla="*/ 754380 h 1127760"/>
                <a:gd name="connsiteX11" fmla="*/ 1798320 w 2106930"/>
                <a:gd name="connsiteY11" fmla="*/ 590550 h 1127760"/>
                <a:gd name="connsiteX12" fmla="*/ 1554480 w 2106930"/>
                <a:gd name="connsiteY12" fmla="*/ 609600 h 1127760"/>
                <a:gd name="connsiteX13" fmla="*/ 1352550 w 2106930"/>
                <a:gd name="connsiteY13" fmla="*/ 396240 h 1127760"/>
                <a:gd name="connsiteX14" fmla="*/ 1123950 w 2106930"/>
                <a:gd name="connsiteY14" fmla="*/ 411480 h 1127760"/>
                <a:gd name="connsiteX15" fmla="*/ 902970 w 2106930"/>
                <a:gd name="connsiteY15" fmla="*/ 190500 h 1127760"/>
                <a:gd name="connsiteX16" fmla="*/ 693420 w 2106930"/>
                <a:gd name="connsiteY16" fmla="*/ 220980 h 1127760"/>
                <a:gd name="connsiteX17" fmla="*/ 521970 w 2106930"/>
                <a:gd name="connsiteY17" fmla="*/ 0 h 1127760"/>
                <a:gd name="connsiteX18" fmla="*/ 0 w 2106930"/>
                <a:gd name="connsiteY18" fmla="*/ 426720 h 1127760"/>
                <a:gd name="connsiteX0" fmla="*/ 0 w 2106930"/>
                <a:gd name="connsiteY0" fmla="*/ 426720 h 1127760"/>
                <a:gd name="connsiteX1" fmla="*/ 224790 w 2106930"/>
                <a:gd name="connsiteY1" fmla="*/ 537210 h 1127760"/>
                <a:gd name="connsiteX2" fmla="*/ 426720 w 2106930"/>
                <a:gd name="connsiteY2" fmla="*/ 506730 h 1127760"/>
                <a:gd name="connsiteX3" fmla="*/ 586740 w 2106930"/>
                <a:gd name="connsiteY3" fmla="*/ 723900 h 1127760"/>
                <a:gd name="connsiteX4" fmla="*/ 956310 w 2106930"/>
                <a:gd name="connsiteY4" fmla="*/ 704850 h 1127760"/>
                <a:gd name="connsiteX5" fmla="*/ 1078230 w 2106930"/>
                <a:gd name="connsiteY5" fmla="*/ 952500 h 1127760"/>
                <a:gd name="connsiteX6" fmla="*/ 1348740 w 2106930"/>
                <a:gd name="connsiteY6" fmla="*/ 880110 h 1127760"/>
                <a:gd name="connsiteX7" fmla="*/ 1455420 w 2106930"/>
                <a:gd name="connsiteY7" fmla="*/ 1127760 h 1127760"/>
                <a:gd name="connsiteX8" fmla="*/ 1645920 w 2106930"/>
                <a:gd name="connsiteY8" fmla="*/ 1066800 h 1127760"/>
                <a:gd name="connsiteX9" fmla="*/ 2106930 w 2106930"/>
                <a:gd name="connsiteY9" fmla="*/ 712470 h 1127760"/>
                <a:gd name="connsiteX10" fmla="*/ 1885950 w 2106930"/>
                <a:gd name="connsiteY10" fmla="*/ 754380 h 1127760"/>
                <a:gd name="connsiteX11" fmla="*/ 1798320 w 2106930"/>
                <a:gd name="connsiteY11" fmla="*/ 590550 h 1127760"/>
                <a:gd name="connsiteX12" fmla="*/ 1554480 w 2106930"/>
                <a:gd name="connsiteY12" fmla="*/ 609600 h 1127760"/>
                <a:gd name="connsiteX13" fmla="*/ 1352550 w 2106930"/>
                <a:gd name="connsiteY13" fmla="*/ 396240 h 1127760"/>
                <a:gd name="connsiteX14" fmla="*/ 1123950 w 2106930"/>
                <a:gd name="connsiteY14" fmla="*/ 411480 h 1127760"/>
                <a:gd name="connsiteX15" fmla="*/ 902970 w 2106930"/>
                <a:gd name="connsiteY15" fmla="*/ 190500 h 1127760"/>
                <a:gd name="connsiteX16" fmla="*/ 693420 w 2106930"/>
                <a:gd name="connsiteY16" fmla="*/ 220980 h 1127760"/>
                <a:gd name="connsiteX17" fmla="*/ 521970 w 2106930"/>
                <a:gd name="connsiteY17" fmla="*/ 0 h 1127760"/>
                <a:gd name="connsiteX18" fmla="*/ 0 w 2106930"/>
                <a:gd name="connsiteY18" fmla="*/ 426720 h 1127760"/>
                <a:gd name="connsiteX0" fmla="*/ 0 w 2076450"/>
                <a:gd name="connsiteY0" fmla="*/ 365760 h 1127760"/>
                <a:gd name="connsiteX1" fmla="*/ 194310 w 2076450"/>
                <a:gd name="connsiteY1" fmla="*/ 537210 h 1127760"/>
                <a:gd name="connsiteX2" fmla="*/ 396240 w 2076450"/>
                <a:gd name="connsiteY2" fmla="*/ 506730 h 1127760"/>
                <a:gd name="connsiteX3" fmla="*/ 556260 w 2076450"/>
                <a:gd name="connsiteY3" fmla="*/ 723900 h 1127760"/>
                <a:gd name="connsiteX4" fmla="*/ 925830 w 2076450"/>
                <a:gd name="connsiteY4" fmla="*/ 704850 h 1127760"/>
                <a:gd name="connsiteX5" fmla="*/ 1047750 w 2076450"/>
                <a:gd name="connsiteY5" fmla="*/ 952500 h 1127760"/>
                <a:gd name="connsiteX6" fmla="*/ 1318260 w 2076450"/>
                <a:gd name="connsiteY6" fmla="*/ 880110 h 1127760"/>
                <a:gd name="connsiteX7" fmla="*/ 1424940 w 2076450"/>
                <a:gd name="connsiteY7" fmla="*/ 1127760 h 1127760"/>
                <a:gd name="connsiteX8" fmla="*/ 1615440 w 2076450"/>
                <a:gd name="connsiteY8" fmla="*/ 1066800 h 1127760"/>
                <a:gd name="connsiteX9" fmla="*/ 2076450 w 2076450"/>
                <a:gd name="connsiteY9" fmla="*/ 712470 h 1127760"/>
                <a:gd name="connsiteX10" fmla="*/ 1855470 w 2076450"/>
                <a:gd name="connsiteY10" fmla="*/ 754380 h 1127760"/>
                <a:gd name="connsiteX11" fmla="*/ 1767840 w 2076450"/>
                <a:gd name="connsiteY11" fmla="*/ 590550 h 1127760"/>
                <a:gd name="connsiteX12" fmla="*/ 1524000 w 2076450"/>
                <a:gd name="connsiteY12" fmla="*/ 609600 h 1127760"/>
                <a:gd name="connsiteX13" fmla="*/ 1322070 w 2076450"/>
                <a:gd name="connsiteY13" fmla="*/ 396240 h 1127760"/>
                <a:gd name="connsiteX14" fmla="*/ 1093470 w 2076450"/>
                <a:gd name="connsiteY14" fmla="*/ 411480 h 1127760"/>
                <a:gd name="connsiteX15" fmla="*/ 872490 w 2076450"/>
                <a:gd name="connsiteY15" fmla="*/ 190500 h 1127760"/>
                <a:gd name="connsiteX16" fmla="*/ 662940 w 2076450"/>
                <a:gd name="connsiteY16" fmla="*/ 220980 h 1127760"/>
                <a:gd name="connsiteX17" fmla="*/ 491490 w 2076450"/>
                <a:gd name="connsiteY17" fmla="*/ 0 h 1127760"/>
                <a:gd name="connsiteX18" fmla="*/ 0 w 2076450"/>
                <a:gd name="connsiteY18" fmla="*/ 365760 h 1127760"/>
                <a:gd name="connsiteX0" fmla="*/ 0 w 2076450"/>
                <a:gd name="connsiteY0" fmla="*/ 289560 h 1051560"/>
                <a:gd name="connsiteX1" fmla="*/ 194310 w 2076450"/>
                <a:gd name="connsiteY1" fmla="*/ 461010 h 1051560"/>
                <a:gd name="connsiteX2" fmla="*/ 396240 w 2076450"/>
                <a:gd name="connsiteY2" fmla="*/ 430530 h 1051560"/>
                <a:gd name="connsiteX3" fmla="*/ 556260 w 2076450"/>
                <a:gd name="connsiteY3" fmla="*/ 647700 h 1051560"/>
                <a:gd name="connsiteX4" fmla="*/ 925830 w 2076450"/>
                <a:gd name="connsiteY4" fmla="*/ 628650 h 1051560"/>
                <a:gd name="connsiteX5" fmla="*/ 1047750 w 2076450"/>
                <a:gd name="connsiteY5" fmla="*/ 876300 h 1051560"/>
                <a:gd name="connsiteX6" fmla="*/ 1318260 w 2076450"/>
                <a:gd name="connsiteY6" fmla="*/ 803910 h 1051560"/>
                <a:gd name="connsiteX7" fmla="*/ 1424940 w 2076450"/>
                <a:gd name="connsiteY7" fmla="*/ 1051560 h 1051560"/>
                <a:gd name="connsiteX8" fmla="*/ 1615440 w 2076450"/>
                <a:gd name="connsiteY8" fmla="*/ 990600 h 1051560"/>
                <a:gd name="connsiteX9" fmla="*/ 2076450 w 2076450"/>
                <a:gd name="connsiteY9" fmla="*/ 636270 h 1051560"/>
                <a:gd name="connsiteX10" fmla="*/ 1855470 w 2076450"/>
                <a:gd name="connsiteY10" fmla="*/ 678180 h 1051560"/>
                <a:gd name="connsiteX11" fmla="*/ 1767840 w 2076450"/>
                <a:gd name="connsiteY11" fmla="*/ 514350 h 1051560"/>
                <a:gd name="connsiteX12" fmla="*/ 1524000 w 2076450"/>
                <a:gd name="connsiteY12" fmla="*/ 533400 h 1051560"/>
                <a:gd name="connsiteX13" fmla="*/ 1322070 w 2076450"/>
                <a:gd name="connsiteY13" fmla="*/ 320040 h 1051560"/>
                <a:gd name="connsiteX14" fmla="*/ 1093470 w 2076450"/>
                <a:gd name="connsiteY14" fmla="*/ 335280 h 1051560"/>
                <a:gd name="connsiteX15" fmla="*/ 872490 w 2076450"/>
                <a:gd name="connsiteY15" fmla="*/ 114300 h 1051560"/>
                <a:gd name="connsiteX16" fmla="*/ 662940 w 2076450"/>
                <a:gd name="connsiteY16" fmla="*/ 144780 h 1051560"/>
                <a:gd name="connsiteX17" fmla="*/ 426720 w 2076450"/>
                <a:gd name="connsiteY17" fmla="*/ 0 h 1051560"/>
                <a:gd name="connsiteX18" fmla="*/ 0 w 2076450"/>
                <a:gd name="connsiteY18" fmla="*/ 289560 h 1051560"/>
                <a:gd name="connsiteX0" fmla="*/ 0 w 2076450"/>
                <a:gd name="connsiteY0" fmla="*/ 327660 h 1089660"/>
                <a:gd name="connsiteX1" fmla="*/ 194310 w 2076450"/>
                <a:gd name="connsiteY1" fmla="*/ 499110 h 1089660"/>
                <a:gd name="connsiteX2" fmla="*/ 396240 w 2076450"/>
                <a:gd name="connsiteY2" fmla="*/ 468630 h 1089660"/>
                <a:gd name="connsiteX3" fmla="*/ 556260 w 2076450"/>
                <a:gd name="connsiteY3" fmla="*/ 685800 h 1089660"/>
                <a:gd name="connsiteX4" fmla="*/ 925830 w 2076450"/>
                <a:gd name="connsiteY4" fmla="*/ 666750 h 1089660"/>
                <a:gd name="connsiteX5" fmla="*/ 1047750 w 2076450"/>
                <a:gd name="connsiteY5" fmla="*/ 914400 h 1089660"/>
                <a:gd name="connsiteX6" fmla="*/ 1318260 w 2076450"/>
                <a:gd name="connsiteY6" fmla="*/ 842010 h 1089660"/>
                <a:gd name="connsiteX7" fmla="*/ 1424940 w 2076450"/>
                <a:gd name="connsiteY7" fmla="*/ 1089660 h 1089660"/>
                <a:gd name="connsiteX8" fmla="*/ 1615440 w 2076450"/>
                <a:gd name="connsiteY8" fmla="*/ 1028700 h 1089660"/>
                <a:gd name="connsiteX9" fmla="*/ 2076450 w 2076450"/>
                <a:gd name="connsiteY9" fmla="*/ 674370 h 1089660"/>
                <a:gd name="connsiteX10" fmla="*/ 1855470 w 2076450"/>
                <a:gd name="connsiteY10" fmla="*/ 716280 h 1089660"/>
                <a:gd name="connsiteX11" fmla="*/ 1767840 w 2076450"/>
                <a:gd name="connsiteY11" fmla="*/ 552450 h 1089660"/>
                <a:gd name="connsiteX12" fmla="*/ 1524000 w 2076450"/>
                <a:gd name="connsiteY12" fmla="*/ 571500 h 1089660"/>
                <a:gd name="connsiteX13" fmla="*/ 1322070 w 2076450"/>
                <a:gd name="connsiteY13" fmla="*/ 358140 h 1089660"/>
                <a:gd name="connsiteX14" fmla="*/ 1093470 w 2076450"/>
                <a:gd name="connsiteY14" fmla="*/ 373380 h 1089660"/>
                <a:gd name="connsiteX15" fmla="*/ 872490 w 2076450"/>
                <a:gd name="connsiteY15" fmla="*/ 152400 h 1089660"/>
                <a:gd name="connsiteX16" fmla="*/ 662940 w 2076450"/>
                <a:gd name="connsiteY16" fmla="*/ 182880 h 1089660"/>
                <a:gd name="connsiteX17" fmla="*/ 483870 w 2076450"/>
                <a:gd name="connsiteY17" fmla="*/ 0 h 1089660"/>
                <a:gd name="connsiteX18" fmla="*/ 0 w 2076450"/>
                <a:gd name="connsiteY18" fmla="*/ 327660 h 1089660"/>
                <a:gd name="connsiteX0" fmla="*/ 0 w 2076450"/>
                <a:gd name="connsiteY0" fmla="*/ 327660 h 1089660"/>
                <a:gd name="connsiteX1" fmla="*/ 194310 w 2076450"/>
                <a:gd name="connsiteY1" fmla="*/ 499110 h 1089660"/>
                <a:gd name="connsiteX2" fmla="*/ 396240 w 2076450"/>
                <a:gd name="connsiteY2" fmla="*/ 468630 h 1089660"/>
                <a:gd name="connsiteX3" fmla="*/ 556260 w 2076450"/>
                <a:gd name="connsiteY3" fmla="*/ 685800 h 1089660"/>
                <a:gd name="connsiteX4" fmla="*/ 925830 w 2076450"/>
                <a:gd name="connsiteY4" fmla="*/ 666750 h 1089660"/>
                <a:gd name="connsiteX5" fmla="*/ 1047750 w 2076450"/>
                <a:gd name="connsiteY5" fmla="*/ 914400 h 1089660"/>
                <a:gd name="connsiteX6" fmla="*/ 1318260 w 2076450"/>
                <a:gd name="connsiteY6" fmla="*/ 842010 h 1089660"/>
                <a:gd name="connsiteX7" fmla="*/ 1424940 w 2076450"/>
                <a:gd name="connsiteY7" fmla="*/ 1089660 h 1089660"/>
                <a:gd name="connsiteX8" fmla="*/ 1615440 w 2076450"/>
                <a:gd name="connsiteY8" fmla="*/ 1028700 h 1089660"/>
                <a:gd name="connsiteX9" fmla="*/ 2076450 w 2076450"/>
                <a:gd name="connsiteY9" fmla="*/ 674370 h 1089660"/>
                <a:gd name="connsiteX10" fmla="*/ 1855470 w 2076450"/>
                <a:gd name="connsiteY10" fmla="*/ 716280 h 1089660"/>
                <a:gd name="connsiteX11" fmla="*/ 1767840 w 2076450"/>
                <a:gd name="connsiteY11" fmla="*/ 552450 h 1089660"/>
                <a:gd name="connsiteX12" fmla="*/ 1524000 w 2076450"/>
                <a:gd name="connsiteY12" fmla="*/ 571500 h 1089660"/>
                <a:gd name="connsiteX13" fmla="*/ 1322070 w 2076450"/>
                <a:gd name="connsiteY13" fmla="*/ 358140 h 1089660"/>
                <a:gd name="connsiteX14" fmla="*/ 1093470 w 2076450"/>
                <a:gd name="connsiteY14" fmla="*/ 373380 h 1089660"/>
                <a:gd name="connsiteX15" fmla="*/ 872490 w 2076450"/>
                <a:gd name="connsiteY15" fmla="*/ 152400 h 1089660"/>
                <a:gd name="connsiteX16" fmla="*/ 609600 w 2076450"/>
                <a:gd name="connsiteY16" fmla="*/ 167640 h 1089660"/>
                <a:gd name="connsiteX17" fmla="*/ 483870 w 2076450"/>
                <a:gd name="connsiteY17" fmla="*/ 0 h 1089660"/>
                <a:gd name="connsiteX18" fmla="*/ 0 w 2076450"/>
                <a:gd name="connsiteY18" fmla="*/ 327660 h 1089660"/>
                <a:gd name="connsiteX0" fmla="*/ 0 w 2076450"/>
                <a:gd name="connsiteY0" fmla="*/ 327660 h 1089660"/>
                <a:gd name="connsiteX1" fmla="*/ 194310 w 2076450"/>
                <a:gd name="connsiteY1" fmla="*/ 499110 h 1089660"/>
                <a:gd name="connsiteX2" fmla="*/ 396240 w 2076450"/>
                <a:gd name="connsiteY2" fmla="*/ 468630 h 1089660"/>
                <a:gd name="connsiteX3" fmla="*/ 556260 w 2076450"/>
                <a:gd name="connsiteY3" fmla="*/ 685800 h 1089660"/>
                <a:gd name="connsiteX4" fmla="*/ 925830 w 2076450"/>
                <a:gd name="connsiteY4" fmla="*/ 666750 h 1089660"/>
                <a:gd name="connsiteX5" fmla="*/ 1047750 w 2076450"/>
                <a:gd name="connsiteY5" fmla="*/ 914400 h 1089660"/>
                <a:gd name="connsiteX6" fmla="*/ 1318260 w 2076450"/>
                <a:gd name="connsiteY6" fmla="*/ 842010 h 1089660"/>
                <a:gd name="connsiteX7" fmla="*/ 1424940 w 2076450"/>
                <a:gd name="connsiteY7" fmla="*/ 1089660 h 1089660"/>
                <a:gd name="connsiteX8" fmla="*/ 1615440 w 2076450"/>
                <a:gd name="connsiteY8" fmla="*/ 1028700 h 1089660"/>
                <a:gd name="connsiteX9" fmla="*/ 2076450 w 2076450"/>
                <a:gd name="connsiteY9" fmla="*/ 674370 h 1089660"/>
                <a:gd name="connsiteX10" fmla="*/ 1855470 w 2076450"/>
                <a:gd name="connsiteY10" fmla="*/ 716280 h 1089660"/>
                <a:gd name="connsiteX11" fmla="*/ 1767840 w 2076450"/>
                <a:gd name="connsiteY11" fmla="*/ 552450 h 1089660"/>
                <a:gd name="connsiteX12" fmla="*/ 1524000 w 2076450"/>
                <a:gd name="connsiteY12" fmla="*/ 571500 h 1089660"/>
                <a:gd name="connsiteX13" fmla="*/ 1322070 w 2076450"/>
                <a:gd name="connsiteY13" fmla="*/ 358140 h 1089660"/>
                <a:gd name="connsiteX14" fmla="*/ 1093470 w 2076450"/>
                <a:gd name="connsiteY14" fmla="*/ 373380 h 1089660"/>
                <a:gd name="connsiteX15" fmla="*/ 872490 w 2076450"/>
                <a:gd name="connsiteY15" fmla="*/ 152400 h 1089660"/>
                <a:gd name="connsiteX16" fmla="*/ 628650 w 2076450"/>
                <a:gd name="connsiteY16" fmla="*/ 163830 h 1089660"/>
                <a:gd name="connsiteX17" fmla="*/ 483870 w 2076450"/>
                <a:gd name="connsiteY17" fmla="*/ 0 h 1089660"/>
                <a:gd name="connsiteX18" fmla="*/ 0 w 2076450"/>
                <a:gd name="connsiteY18" fmla="*/ 327660 h 1089660"/>
                <a:gd name="connsiteX0" fmla="*/ 0 w 2076450"/>
                <a:gd name="connsiteY0" fmla="*/ 327660 h 1089660"/>
                <a:gd name="connsiteX1" fmla="*/ 194310 w 2076450"/>
                <a:gd name="connsiteY1" fmla="*/ 499110 h 1089660"/>
                <a:gd name="connsiteX2" fmla="*/ 396240 w 2076450"/>
                <a:gd name="connsiteY2" fmla="*/ 468630 h 1089660"/>
                <a:gd name="connsiteX3" fmla="*/ 598170 w 2076450"/>
                <a:gd name="connsiteY3" fmla="*/ 674370 h 1089660"/>
                <a:gd name="connsiteX4" fmla="*/ 925830 w 2076450"/>
                <a:gd name="connsiteY4" fmla="*/ 666750 h 1089660"/>
                <a:gd name="connsiteX5" fmla="*/ 1047750 w 2076450"/>
                <a:gd name="connsiteY5" fmla="*/ 914400 h 1089660"/>
                <a:gd name="connsiteX6" fmla="*/ 1318260 w 2076450"/>
                <a:gd name="connsiteY6" fmla="*/ 842010 h 1089660"/>
                <a:gd name="connsiteX7" fmla="*/ 1424940 w 2076450"/>
                <a:gd name="connsiteY7" fmla="*/ 1089660 h 1089660"/>
                <a:gd name="connsiteX8" fmla="*/ 1615440 w 2076450"/>
                <a:gd name="connsiteY8" fmla="*/ 1028700 h 1089660"/>
                <a:gd name="connsiteX9" fmla="*/ 2076450 w 2076450"/>
                <a:gd name="connsiteY9" fmla="*/ 674370 h 1089660"/>
                <a:gd name="connsiteX10" fmla="*/ 1855470 w 2076450"/>
                <a:gd name="connsiteY10" fmla="*/ 716280 h 1089660"/>
                <a:gd name="connsiteX11" fmla="*/ 1767840 w 2076450"/>
                <a:gd name="connsiteY11" fmla="*/ 552450 h 1089660"/>
                <a:gd name="connsiteX12" fmla="*/ 1524000 w 2076450"/>
                <a:gd name="connsiteY12" fmla="*/ 571500 h 1089660"/>
                <a:gd name="connsiteX13" fmla="*/ 1322070 w 2076450"/>
                <a:gd name="connsiteY13" fmla="*/ 358140 h 1089660"/>
                <a:gd name="connsiteX14" fmla="*/ 1093470 w 2076450"/>
                <a:gd name="connsiteY14" fmla="*/ 373380 h 1089660"/>
                <a:gd name="connsiteX15" fmla="*/ 872490 w 2076450"/>
                <a:gd name="connsiteY15" fmla="*/ 152400 h 1089660"/>
                <a:gd name="connsiteX16" fmla="*/ 628650 w 2076450"/>
                <a:gd name="connsiteY16" fmla="*/ 163830 h 1089660"/>
                <a:gd name="connsiteX17" fmla="*/ 483870 w 2076450"/>
                <a:gd name="connsiteY17" fmla="*/ 0 h 1089660"/>
                <a:gd name="connsiteX18" fmla="*/ 0 w 2076450"/>
                <a:gd name="connsiteY18" fmla="*/ 327660 h 1089660"/>
                <a:gd name="connsiteX0" fmla="*/ 0 w 2076450"/>
                <a:gd name="connsiteY0" fmla="*/ 327660 h 1089660"/>
                <a:gd name="connsiteX1" fmla="*/ 194310 w 2076450"/>
                <a:gd name="connsiteY1" fmla="*/ 499110 h 1089660"/>
                <a:gd name="connsiteX2" fmla="*/ 396240 w 2076450"/>
                <a:gd name="connsiteY2" fmla="*/ 468630 h 1089660"/>
                <a:gd name="connsiteX3" fmla="*/ 598170 w 2076450"/>
                <a:gd name="connsiteY3" fmla="*/ 674370 h 1089660"/>
                <a:gd name="connsiteX4" fmla="*/ 925830 w 2076450"/>
                <a:gd name="connsiteY4" fmla="*/ 666750 h 1089660"/>
                <a:gd name="connsiteX5" fmla="*/ 1047750 w 2076450"/>
                <a:gd name="connsiteY5" fmla="*/ 914400 h 1089660"/>
                <a:gd name="connsiteX6" fmla="*/ 1318260 w 2076450"/>
                <a:gd name="connsiteY6" fmla="*/ 842010 h 1089660"/>
                <a:gd name="connsiteX7" fmla="*/ 1424940 w 2076450"/>
                <a:gd name="connsiteY7" fmla="*/ 1089660 h 1089660"/>
                <a:gd name="connsiteX8" fmla="*/ 1615440 w 2076450"/>
                <a:gd name="connsiteY8" fmla="*/ 1028700 h 1089660"/>
                <a:gd name="connsiteX9" fmla="*/ 2076450 w 2076450"/>
                <a:gd name="connsiteY9" fmla="*/ 674370 h 1089660"/>
                <a:gd name="connsiteX10" fmla="*/ 1855470 w 2076450"/>
                <a:gd name="connsiteY10" fmla="*/ 716280 h 1089660"/>
                <a:gd name="connsiteX11" fmla="*/ 1767840 w 2076450"/>
                <a:gd name="connsiteY11" fmla="*/ 552450 h 1089660"/>
                <a:gd name="connsiteX12" fmla="*/ 1524000 w 2076450"/>
                <a:gd name="connsiteY12" fmla="*/ 571500 h 1089660"/>
                <a:gd name="connsiteX13" fmla="*/ 1322070 w 2076450"/>
                <a:gd name="connsiteY13" fmla="*/ 358140 h 1089660"/>
                <a:gd name="connsiteX14" fmla="*/ 1055370 w 2076450"/>
                <a:gd name="connsiteY14" fmla="*/ 350520 h 1089660"/>
                <a:gd name="connsiteX15" fmla="*/ 872490 w 2076450"/>
                <a:gd name="connsiteY15" fmla="*/ 152400 h 1089660"/>
                <a:gd name="connsiteX16" fmla="*/ 628650 w 2076450"/>
                <a:gd name="connsiteY16" fmla="*/ 163830 h 1089660"/>
                <a:gd name="connsiteX17" fmla="*/ 483870 w 2076450"/>
                <a:gd name="connsiteY17" fmla="*/ 0 h 1089660"/>
                <a:gd name="connsiteX18" fmla="*/ 0 w 2076450"/>
                <a:gd name="connsiteY18" fmla="*/ 327660 h 1089660"/>
                <a:gd name="connsiteX0" fmla="*/ 0 w 2076450"/>
                <a:gd name="connsiteY0" fmla="*/ 327660 h 1089660"/>
                <a:gd name="connsiteX1" fmla="*/ 194310 w 2076450"/>
                <a:gd name="connsiteY1" fmla="*/ 499110 h 1089660"/>
                <a:gd name="connsiteX2" fmla="*/ 396240 w 2076450"/>
                <a:gd name="connsiteY2" fmla="*/ 468630 h 1089660"/>
                <a:gd name="connsiteX3" fmla="*/ 598170 w 2076450"/>
                <a:gd name="connsiteY3" fmla="*/ 674370 h 1089660"/>
                <a:gd name="connsiteX4" fmla="*/ 937260 w 2076450"/>
                <a:gd name="connsiteY4" fmla="*/ 681990 h 1089660"/>
                <a:gd name="connsiteX5" fmla="*/ 1047750 w 2076450"/>
                <a:gd name="connsiteY5" fmla="*/ 914400 h 1089660"/>
                <a:gd name="connsiteX6" fmla="*/ 1318260 w 2076450"/>
                <a:gd name="connsiteY6" fmla="*/ 842010 h 1089660"/>
                <a:gd name="connsiteX7" fmla="*/ 1424940 w 2076450"/>
                <a:gd name="connsiteY7" fmla="*/ 1089660 h 1089660"/>
                <a:gd name="connsiteX8" fmla="*/ 1615440 w 2076450"/>
                <a:gd name="connsiteY8" fmla="*/ 1028700 h 1089660"/>
                <a:gd name="connsiteX9" fmla="*/ 2076450 w 2076450"/>
                <a:gd name="connsiteY9" fmla="*/ 674370 h 1089660"/>
                <a:gd name="connsiteX10" fmla="*/ 1855470 w 2076450"/>
                <a:gd name="connsiteY10" fmla="*/ 716280 h 1089660"/>
                <a:gd name="connsiteX11" fmla="*/ 1767840 w 2076450"/>
                <a:gd name="connsiteY11" fmla="*/ 552450 h 1089660"/>
                <a:gd name="connsiteX12" fmla="*/ 1524000 w 2076450"/>
                <a:gd name="connsiteY12" fmla="*/ 571500 h 1089660"/>
                <a:gd name="connsiteX13" fmla="*/ 1322070 w 2076450"/>
                <a:gd name="connsiteY13" fmla="*/ 358140 h 1089660"/>
                <a:gd name="connsiteX14" fmla="*/ 1055370 w 2076450"/>
                <a:gd name="connsiteY14" fmla="*/ 350520 h 1089660"/>
                <a:gd name="connsiteX15" fmla="*/ 872490 w 2076450"/>
                <a:gd name="connsiteY15" fmla="*/ 152400 h 1089660"/>
                <a:gd name="connsiteX16" fmla="*/ 628650 w 2076450"/>
                <a:gd name="connsiteY16" fmla="*/ 163830 h 1089660"/>
                <a:gd name="connsiteX17" fmla="*/ 483870 w 2076450"/>
                <a:gd name="connsiteY17" fmla="*/ 0 h 1089660"/>
                <a:gd name="connsiteX18" fmla="*/ 0 w 2076450"/>
                <a:gd name="connsiteY18" fmla="*/ 327660 h 1089660"/>
                <a:gd name="connsiteX0" fmla="*/ 0 w 2076450"/>
                <a:gd name="connsiteY0" fmla="*/ 327660 h 1089660"/>
                <a:gd name="connsiteX1" fmla="*/ 194310 w 2076450"/>
                <a:gd name="connsiteY1" fmla="*/ 499110 h 1089660"/>
                <a:gd name="connsiteX2" fmla="*/ 396240 w 2076450"/>
                <a:gd name="connsiteY2" fmla="*/ 468630 h 1089660"/>
                <a:gd name="connsiteX3" fmla="*/ 598170 w 2076450"/>
                <a:gd name="connsiteY3" fmla="*/ 674370 h 1089660"/>
                <a:gd name="connsiteX4" fmla="*/ 937260 w 2076450"/>
                <a:gd name="connsiteY4" fmla="*/ 681990 h 1089660"/>
                <a:gd name="connsiteX5" fmla="*/ 1047750 w 2076450"/>
                <a:gd name="connsiteY5" fmla="*/ 914400 h 1089660"/>
                <a:gd name="connsiteX6" fmla="*/ 1318260 w 2076450"/>
                <a:gd name="connsiteY6" fmla="*/ 842010 h 1089660"/>
                <a:gd name="connsiteX7" fmla="*/ 1424940 w 2076450"/>
                <a:gd name="connsiteY7" fmla="*/ 1089660 h 1089660"/>
                <a:gd name="connsiteX8" fmla="*/ 1615440 w 2076450"/>
                <a:gd name="connsiteY8" fmla="*/ 1028700 h 1089660"/>
                <a:gd name="connsiteX9" fmla="*/ 2076450 w 2076450"/>
                <a:gd name="connsiteY9" fmla="*/ 674370 h 1089660"/>
                <a:gd name="connsiteX10" fmla="*/ 1855470 w 2076450"/>
                <a:gd name="connsiteY10" fmla="*/ 716280 h 1089660"/>
                <a:gd name="connsiteX11" fmla="*/ 1767840 w 2076450"/>
                <a:gd name="connsiteY11" fmla="*/ 552450 h 1089660"/>
                <a:gd name="connsiteX12" fmla="*/ 1524000 w 2076450"/>
                <a:gd name="connsiteY12" fmla="*/ 571500 h 1089660"/>
                <a:gd name="connsiteX13" fmla="*/ 1322070 w 2076450"/>
                <a:gd name="connsiteY13" fmla="*/ 358140 h 1089660"/>
                <a:gd name="connsiteX14" fmla="*/ 1055370 w 2076450"/>
                <a:gd name="connsiteY14" fmla="*/ 350520 h 1089660"/>
                <a:gd name="connsiteX15" fmla="*/ 824230 w 2076450"/>
                <a:gd name="connsiteY15" fmla="*/ 134620 h 1089660"/>
                <a:gd name="connsiteX16" fmla="*/ 628650 w 2076450"/>
                <a:gd name="connsiteY16" fmla="*/ 163830 h 1089660"/>
                <a:gd name="connsiteX17" fmla="*/ 483870 w 2076450"/>
                <a:gd name="connsiteY17" fmla="*/ 0 h 1089660"/>
                <a:gd name="connsiteX18" fmla="*/ 0 w 2076450"/>
                <a:gd name="connsiteY18" fmla="*/ 327660 h 1089660"/>
                <a:gd name="connsiteX0" fmla="*/ 0 w 2076450"/>
                <a:gd name="connsiteY0" fmla="*/ 327660 h 1089660"/>
                <a:gd name="connsiteX1" fmla="*/ 194310 w 2076450"/>
                <a:gd name="connsiteY1" fmla="*/ 499110 h 1089660"/>
                <a:gd name="connsiteX2" fmla="*/ 396240 w 2076450"/>
                <a:gd name="connsiteY2" fmla="*/ 468630 h 1089660"/>
                <a:gd name="connsiteX3" fmla="*/ 598170 w 2076450"/>
                <a:gd name="connsiteY3" fmla="*/ 674370 h 1089660"/>
                <a:gd name="connsiteX4" fmla="*/ 937260 w 2076450"/>
                <a:gd name="connsiteY4" fmla="*/ 681990 h 1089660"/>
                <a:gd name="connsiteX5" fmla="*/ 1047750 w 2076450"/>
                <a:gd name="connsiteY5" fmla="*/ 914400 h 1089660"/>
                <a:gd name="connsiteX6" fmla="*/ 1318260 w 2076450"/>
                <a:gd name="connsiteY6" fmla="*/ 842010 h 1089660"/>
                <a:gd name="connsiteX7" fmla="*/ 1424940 w 2076450"/>
                <a:gd name="connsiteY7" fmla="*/ 1089660 h 1089660"/>
                <a:gd name="connsiteX8" fmla="*/ 1615440 w 2076450"/>
                <a:gd name="connsiteY8" fmla="*/ 1028700 h 1089660"/>
                <a:gd name="connsiteX9" fmla="*/ 2076450 w 2076450"/>
                <a:gd name="connsiteY9" fmla="*/ 674370 h 1089660"/>
                <a:gd name="connsiteX10" fmla="*/ 1855470 w 2076450"/>
                <a:gd name="connsiteY10" fmla="*/ 716280 h 1089660"/>
                <a:gd name="connsiteX11" fmla="*/ 1767840 w 2076450"/>
                <a:gd name="connsiteY11" fmla="*/ 552450 h 1089660"/>
                <a:gd name="connsiteX12" fmla="*/ 1524000 w 2076450"/>
                <a:gd name="connsiteY12" fmla="*/ 571500 h 1089660"/>
                <a:gd name="connsiteX13" fmla="*/ 1322070 w 2076450"/>
                <a:gd name="connsiteY13" fmla="*/ 358140 h 1089660"/>
                <a:gd name="connsiteX14" fmla="*/ 1024890 w 2076450"/>
                <a:gd name="connsiteY14" fmla="*/ 350520 h 1089660"/>
                <a:gd name="connsiteX15" fmla="*/ 824230 w 2076450"/>
                <a:gd name="connsiteY15" fmla="*/ 134620 h 1089660"/>
                <a:gd name="connsiteX16" fmla="*/ 628650 w 2076450"/>
                <a:gd name="connsiteY16" fmla="*/ 163830 h 1089660"/>
                <a:gd name="connsiteX17" fmla="*/ 483870 w 2076450"/>
                <a:gd name="connsiteY17" fmla="*/ 0 h 1089660"/>
                <a:gd name="connsiteX18" fmla="*/ 0 w 2076450"/>
                <a:gd name="connsiteY18" fmla="*/ 327660 h 1089660"/>
                <a:gd name="connsiteX0" fmla="*/ 0 w 2076450"/>
                <a:gd name="connsiteY0" fmla="*/ 327660 h 1089660"/>
                <a:gd name="connsiteX1" fmla="*/ 194310 w 2076450"/>
                <a:gd name="connsiteY1" fmla="*/ 499110 h 1089660"/>
                <a:gd name="connsiteX2" fmla="*/ 396240 w 2076450"/>
                <a:gd name="connsiteY2" fmla="*/ 468630 h 1089660"/>
                <a:gd name="connsiteX3" fmla="*/ 598170 w 2076450"/>
                <a:gd name="connsiteY3" fmla="*/ 674370 h 1089660"/>
                <a:gd name="connsiteX4" fmla="*/ 937260 w 2076450"/>
                <a:gd name="connsiteY4" fmla="*/ 681990 h 1089660"/>
                <a:gd name="connsiteX5" fmla="*/ 1047750 w 2076450"/>
                <a:gd name="connsiteY5" fmla="*/ 914400 h 1089660"/>
                <a:gd name="connsiteX6" fmla="*/ 1318260 w 2076450"/>
                <a:gd name="connsiteY6" fmla="*/ 842010 h 1089660"/>
                <a:gd name="connsiteX7" fmla="*/ 1424940 w 2076450"/>
                <a:gd name="connsiteY7" fmla="*/ 1089660 h 1089660"/>
                <a:gd name="connsiteX8" fmla="*/ 1615440 w 2076450"/>
                <a:gd name="connsiteY8" fmla="*/ 1028700 h 1089660"/>
                <a:gd name="connsiteX9" fmla="*/ 2076450 w 2076450"/>
                <a:gd name="connsiteY9" fmla="*/ 674370 h 1089660"/>
                <a:gd name="connsiteX10" fmla="*/ 1855470 w 2076450"/>
                <a:gd name="connsiteY10" fmla="*/ 716280 h 1089660"/>
                <a:gd name="connsiteX11" fmla="*/ 1767840 w 2076450"/>
                <a:gd name="connsiteY11" fmla="*/ 552450 h 1089660"/>
                <a:gd name="connsiteX12" fmla="*/ 1524000 w 2076450"/>
                <a:gd name="connsiteY12" fmla="*/ 571500 h 1089660"/>
                <a:gd name="connsiteX13" fmla="*/ 1367790 w 2076450"/>
                <a:gd name="connsiteY13" fmla="*/ 355600 h 1089660"/>
                <a:gd name="connsiteX14" fmla="*/ 1024890 w 2076450"/>
                <a:gd name="connsiteY14" fmla="*/ 350520 h 1089660"/>
                <a:gd name="connsiteX15" fmla="*/ 824230 w 2076450"/>
                <a:gd name="connsiteY15" fmla="*/ 134620 h 1089660"/>
                <a:gd name="connsiteX16" fmla="*/ 628650 w 2076450"/>
                <a:gd name="connsiteY16" fmla="*/ 163830 h 1089660"/>
                <a:gd name="connsiteX17" fmla="*/ 483870 w 2076450"/>
                <a:gd name="connsiteY17" fmla="*/ 0 h 1089660"/>
                <a:gd name="connsiteX18" fmla="*/ 0 w 2076450"/>
                <a:gd name="connsiteY18" fmla="*/ 327660 h 1089660"/>
                <a:gd name="connsiteX0" fmla="*/ 0 w 2076450"/>
                <a:gd name="connsiteY0" fmla="*/ 327660 h 1089660"/>
                <a:gd name="connsiteX1" fmla="*/ 194310 w 2076450"/>
                <a:gd name="connsiteY1" fmla="*/ 499110 h 1089660"/>
                <a:gd name="connsiteX2" fmla="*/ 396240 w 2076450"/>
                <a:gd name="connsiteY2" fmla="*/ 468630 h 1089660"/>
                <a:gd name="connsiteX3" fmla="*/ 598170 w 2076450"/>
                <a:gd name="connsiteY3" fmla="*/ 674370 h 1089660"/>
                <a:gd name="connsiteX4" fmla="*/ 937260 w 2076450"/>
                <a:gd name="connsiteY4" fmla="*/ 681990 h 1089660"/>
                <a:gd name="connsiteX5" fmla="*/ 1047750 w 2076450"/>
                <a:gd name="connsiteY5" fmla="*/ 914400 h 1089660"/>
                <a:gd name="connsiteX6" fmla="*/ 1318260 w 2076450"/>
                <a:gd name="connsiteY6" fmla="*/ 842010 h 1089660"/>
                <a:gd name="connsiteX7" fmla="*/ 1424940 w 2076450"/>
                <a:gd name="connsiteY7" fmla="*/ 1089660 h 1089660"/>
                <a:gd name="connsiteX8" fmla="*/ 1615440 w 2076450"/>
                <a:gd name="connsiteY8" fmla="*/ 1028700 h 1089660"/>
                <a:gd name="connsiteX9" fmla="*/ 2076450 w 2076450"/>
                <a:gd name="connsiteY9" fmla="*/ 674370 h 1089660"/>
                <a:gd name="connsiteX10" fmla="*/ 1855470 w 2076450"/>
                <a:gd name="connsiteY10" fmla="*/ 716280 h 1089660"/>
                <a:gd name="connsiteX11" fmla="*/ 1767840 w 2076450"/>
                <a:gd name="connsiteY11" fmla="*/ 552450 h 1089660"/>
                <a:gd name="connsiteX12" fmla="*/ 1490980 w 2076450"/>
                <a:gd name="connsiteY12" fmla="*/ 568960 h 1089660"/>
                <a:gd name="connsiteX13" fmla="*/ 1367790 w 2076450"/>
                <a:gd name="connsiteY13" fmla="*/ 355600 h 1089660"/>
                <a:gd name="connsiteX14" fmla="*/ 1024890 w 2076450"/>
                <a:gd name="connsiteY14" fmla="*/ 350520 h 1089660"/>
                <a:gd name="connsiteX15" fmla="*/ 824230 w 2076450"/>
                <a:gd name="connsiteY15" fmla="*/ 134620 h 1089660"/>
                <a:gd name="connsiteX16" fmla="*/ 628650 w 2076450"/>
                <a:gd name="connsiteY16" fmla="*/ 163830 h 1089660"/>
                <a:gd name="connsiteX17" fmla="*/ 483870 w 2076450"/>
                <a:gd name="connsiteY17" fmla="*/ 0 h 1089660"/>
                <a:gd name="connsiteX18" fmla="*/ 0 w 2076450"/>
                <a:gd name="connsiteY18" fmla="*/ 327660 h 1089660"/>
                <a:gd name="connsiteX0" fmla="*/ 0 w 2076450"/>
                <a:gd name="connsiteY0" fmla="*/ 327660 h 1089660"/>
                <a:gd name="connsiteX1" fmla="*/ 194310 w 2076450"/>
                <a:gd name="connsiteY1" fmla="*/ 499110 h 1089660"/>
                <a:gd name="connsiteX2" fmla="*/ 396240 w 2076450"/>
                <a:gd name="connsiteY2" fmla="*/ 468630 h 1089660"/>
                <a:gd name="connsiteX3" fmla="*/ 598170 w 2076450"/>
                <a:gd name="connsiteY3" fmla="*/ 674370 h 1089660"/>
                <a:gd name="connsiteX4" fmla="*/ 937260 w 2076450"/>
                <a:gd name="connsiteY4" fmla="*/ 681990 h 1089660"/>
                <a:gd name="connsiteX5" fmla="*/ 1047750 w 2076450"/>
                <a:gd name="connsiteY5" fmla="*/ 914400 h 1089660"/>
                <a:gd name="connsiteX6" fmla="*/ 1318260 w 2076450"/>
                <a:gd name="connsiteY6" fmla="*/ 842010 h 1089660"/>
                <a:gd name="connsiteX7" fmla="*/ 1424940 w 2076450"/>
                <a:gd name="connsiteY7" fmla="*/ 1089660 h 1089660"/>
                <a:gd name="connsiteX8" fmla="*/ 1615440 w 2076450"/>
                <a:gd name="connsiteY8" fmla="*/ 1028700 h 1089660"/>
                <a:gd name="connsiteX9" fmla="*/ 2076450 w 2076450"/>
                <a:gd name="connsiteY9" fmla="*/ 674370 h 1089660"/>
                <a:gd name="connsiteX10" fmla="*/ 1855470 w 2076450"/>
                <a:gd name="connsiteY10" fmla="*/ 716280 h 1089660"/>
                <a:gd name="connsiteX11" fmla="*/ 1750060 w 2076450"/>
                <a:gd name="connsiteY11" fmla="*/ 509270 h 1089660"/>
                <a:gd name="connsiteX12" fmla="*/ 1490980 w 2076450"/>
                <a:gd name="connsiteY12" fmla="*/ 568960 h 1089660"/>
                <a:gd name="connsiteX13" fmla="*/ 1367790 w 2076450"/>
                <a:gd name="connsiteY13" fmla="*/ 355600 h 1089660"/>
                <a:gd name="connsiteX14" fmla="*/ 1024890 w 2076450"/>
                <a:gd name="connsiteY14" fmla="*/ 350520 h 1089660"/>
                <a:gd name="connsiteX15" fmla="*/ 824230 w 2076450"/>
                <a:gd name="connsiteY15" fmla="*/ 134620 h 1089660"/>
                <a:gd name="connsiteX16" fmla="*/ 628650 w 2076450"/>
                <a:gd name="connsiteY16" fmla="*/ 163830 h 1089660"/>
                <a:gd name="connsiteX17" fmla="*/ 483870 w 2076450"/>
                <a:gd name="connsiteY17" fmla="*/ 0 h 1089660"/>
                <a:gd name="connsiteX18" fmla="*/ 0 w 2076450"/>
                <a:gd name="connsiteY18" fmla="*/ 327660 h 1089660"/>
                <a:gd name="connsiteX0" fmla="*/ 0 w 2076450"/>
                <a:gd name="connsiteY0" fmla="*/ 327660 h 1089660"/>
                <a:gd name="connsiteX1" fmla="*/ 194310 w 2076450"/>
                <a:gd name="connsiteY1" fmla="*/ 499110 h 1089660"/>
                <a:gd name="connsiteX2" fmla="*/ 396240 w 2076450"/>
                <a:gd name="connsiteY2" fmla="*/ 468630 h 1089660"/>
                <a:gd name="connsiteX3" fmla="*/ 598170 w 2076450"/>
                <a:gd name="connsiteY3" fmla="*/ 674370 h 1089660"/>
                <a:gd name="connsiteX4" fmla="*/ 937260 w 2076450"/>
                <a:gd name="connsiteY4" fmla="*/ 681990 h 1089660"/>
                <a:gd name="connsiteX5" fmla="*/ 1047750 w 2076450"/>
                <a:gd name="connsiteY5" fmla="*/ 914400 h 1089660"/>
                <a:gd name="connsiteX6" fmla="*/ 1318260 w 2076450"/>
                <a:gd name="connsiteY6" fmla="*/ 842010 h 1089660"/>
                <a:gd name="connsiteX7" fmla="*/ 1424940 w 2076450"/>
                <a:gd name="connsiteY7" fmla="*/ 1089660 h 1089660"/>
                <a:gd name="connsiteX8" fmla="*/ 1615440 w 2076450"/>
                <a:gd name="connsiteY8" fmla="*/ 1028700 h 1089660"/>
                <a:gd name="connsiteX9" fmla="*/ 2076450 w 2076450"/>
                <a:gd name="connsiteY9" fmla="*/ 674370 h 1089660"/>
                <a:gd name="connsiteX10" fmla="*/ 1863090 w 2076450"/>
                <a:gd name="connsiteY10" fmla="*/ 739140 h 1089660"/>
                <a:gd name="connsiteX11" fmla="*/ 1750060 w 2076450"/>
                <a:gd name="connsiteY11" fmla="*/ 509270 h 1089660"/>
                <a:gd name="connsiteX12" fmla="*/ 1490980 w 2076450"/>
                <a:gd name="connsiteY12" fmla="*/ 568960 h 1089660"/>
                <a:gd name="connsiteX13" fmla="*/ 1367790 w 2076450"/>
                <a:gd name="connsiteY13" fmla="*/ 355600 h 1089660"/>
                <a:gd name="connsiteX14" fmla="*/ 1024890 w 2076450"/>
                <a:gd name="connsiteY14" fmla="*/ 350520 h 1089660"/>
                <a:gd name="connsiteX15" fmla="*/ 824230 w 2076450"/>
                <a:gd name="connsiteY15" fmla="*/ 134620 h 1089660"/>
                <a:gd name="connsiteX16" fmla="*/ 628650 w 2076450"/>
                <a:gd name="connsiteY16" fmla="*/ 163830 h 1089660"/>
                <a:gd name="connsiteX17" fmla="*/ 483870 w 2076450"/>
                <a:gd name="connsiteY17" fmla="*/ 0 h 1089660"/>
                <a:gd name="connsiteX18" fmla="*/ 0 w 2076450"/>
                <a:gd name="connsiteY18" fmla="*/ 327660 h 1089660"/>
                <a:gd name="connsiteX0" fmla="*/ 0 w 2076450"/>
                <a:gd name="connsiteY0" fmla="*/ 327660 h 1089660"/>
                <a:gd name="connsiteX1" fmla="*/ 194310 w 2076450"/>
                <a:gd name="connsiteY1" fmla="*/ 499110 h 1089660"/>
                <a:gd name="connsiteX2" fmla="*/ 396240 w 2076450"/>
                <a:gd name="connsiteY2" fmla="*/ 468630 h 1089660"/>
                <a:gd name="connsiteX3" fmla="*/ 598170 w 2076450"/>
                <a:gd name="connsiteY3" fmla="*/ 674370 h 1089660"/>
                <a:gd name="connsiteX4" fmla="*/ 937260 w 2076450"/>
                <a:gd name="connsiteY4" fmla="*/ 681990 h 1089660"/>
                <a:gd name="connsiteX5" fmla="*/ 1047750 w 2076450"/>
                <a:gd name="connsiteY5" fmla="*/ 914400 h 1089660"/>
                <a:gd name="connsiteX6" fmla="*/ 1318260 w 2076450"/>
                <a:gd name="connsiteY6" fmla="*/ 842010 h 1089660"/>
                <a:gd name="connsiteX7" fmla="*/ 1424940 w 2076450"/>
                <a:gd name="connsiteY7" fmla="*/ 1089660 h 1089660"/>
                <a:gd name="connsiteX8" fmla="*/ 1615440 w 2076450"/>
                <a:gd name="connsiteY8" fmla="*/ 1028700 h 1089660"/>
                <a:gd name="connsiteX9" fmla="*/ 2076450 w 2076450"/>
                <a:gd name="connsiteY9" fmla="*/ 674370 h 1089660"/>
                <a:gd name="connsiteX10" fmla="*/ 1870710 w 2076450"/>
                <a:gd name="connsiteY10" fmla="*/ 744220 h 1089660"/>
                <a:gd name="connsiteX11" fmla="*/ 1750060 w 2076450"/>
                <a:gd name="connsiteY11" fmla="*/ 509270 h 1089660"/>
                <a:gd name="connsiteX12" fmla="*/ 1490980 w 2076450"/>
                <a:gd name="connsiteY12" fmla="*/ 568960 h 1089660"/>
                <a:gd name="connsiteX13" fmla="*/ 1367790 w 2076450"/>
                <a:gd name="connsiteY13" fmla="*/ 355600 h 1089660"/>
                <a:gd name="connsiteX14" fmla="*/ 1024890 w 2076450"/>
                <a:gd name="connsiteY14" fmla="*/ 350520 h 1089660"/>
                <a:gd name="connsiteX15" fmla="*/ 824230 w 2076450"/>
                <a:gd name="connsiteY15" fmla="*/ 134620 h 1089660"/>
                <a:gd name="connsiteX16" fmla="*/ 628650 w 2076450"/>
                <a:gd name="connsiteY16" fmla="*/ 163830 h 1089660"/>
                <a:gd name="connsiteX17" fmla="*/ 483870 w 2076450"/>
                <a:gd name="connsiteY17" fmla="*/ 0 h 1089660"/>
                <a:gd name="connsiteX18" fmla="*/ 0 w 2076450"/>
                <a:gd name="connsiteY18" fmla="*/ 327660 h 1089660"/>
                <a:gd name="connsiteX0" fmla="*/ 0 w 2055495"/>
                <a:gd name="connsiteY0" fmla="*/ 327660 h 1089660"/>
                <a:gd name="connsiteX1" fmla="*/ 194310 w 2055495"/>
                <a:gd name="connsiteY1" fmla="*/ 499110 h 1089660"/>
                <a:gd name="connsiteX2" fmla="*/ 396240 w 2055495"/>
                <a:gd name="connsiteY2" fmla="*/ 468630 h 1089660"/>
                <a:gd name="connsiteX3" fmla="*/ 598170 w 2055495"/>
                <a:gd name="connsiteY3" fmla="*/ 674370 h 1089660"/>
                <a:gd name="connsiteX4" fmla="*/ 937260 w 2055495"/>
                <a:gd name="connsiteY4" fmla="*/ 681990 h 1089660"/>
                <a:gd name="connsiteX5" fmla="*/ 1047750 w 2055495"/>
                <a:gd name="connsiteY5" fmla="*/ 914400 h 1089660"/>
                <a:gd name="connsiteX6" fmla="*/ 1318260 w 2055495"/>
                <a:gd name="connsiteY6" fmla="*/ 842010 h 1089660"/>
                <a:gd name="connsiteX7" fmla="*/ 1424940 w 2055495"/>
                <a:gd name="connsiteY7" fmla="*/ 1089660 h 1089660"/>
                <a:gd name="connsiteX8" fmla="*/ 1615440 w 2055495"/>
                <a:gd name="connsiteY8" fmla="*/ 1028700 h 1089660"/>
                <a:gd name="connsiteX9" fmla="*/ 2055495 w 2055495"/>
                <a:gd name="connsiteY9" fmla="*/ 662940 h 1089660"/>
                <a:gd name="connsiteX10" fmla="*/ 1870710 w 2055495"/>
                <a:gd name="connsiteY10" fmla="*/ 744220 h 1089660"/>
                <a:gd name="connsiteX11" fmla="*/ 1750060 w 2055495"/>
                <a:gd name="connsiteY11" fmla="*/ 509270 h 1089660"/>
                <a:gd name="connsiteX12" fmla="*/ 1490980 w 2055495"/>
                <a:gd name="connsiteY12" fmla="*/ 568960 h 1089660"/>
                <a:gd name="connsiteX13" fmla="*/ 1367790 w 2055495"/>
                <a:gd name="connsiteY13" fmla="*/ 355600 h 1089660"/>
                <a:gd name="connsiteX14" fmla="*/ 1024890 w 2055495"/>
                <a:gd name="connsiteY14" fmla="*/ 350520 h 1089660"/>
                <a:gd name="connsiteX15" fmla="*/ 824230 w 2055495"/>
                <a:gd name="connsiteY15" fmla="*/ 134620 h 1089660"/>
                <a:gd name="connsiteX16" fmla="*/ 628650 w 2055495"/>
                <a:gd name="connsiteY16" fmla="*/ 163830 h 1089660"/>
                <a:gd name="connsiteX17" fmla="*/ 483870 w 2055495"/>
                <a:gd name="connsiteY17" fmla="*/ 0 h 1089660"/>
                <a:gd name="connsiteX18" fmla="*/ 0 w 2055495"/>
                <a:gd name="connsiteY18" fmla="*/ 327660 h 1089660"/>
                <a:gd name="connsiteX0" fmla="*/ 0 w 2055495"/>
                <a:gd name="connsiteY0" fmla="*/ 327660 h 1089660"/>
                <a:gd name="connsiteX1" fmla="*/ 194310 w 2055495"/>
                <a:gd name="connsiteY1" fmla="*/ 499110 h 1089660"/>
                <a:gd name="connsiteX2" fmla="*/ 598170 w 2055495"/>
                <a:gd name="connsiteY2" fmla="*/ 674370 h 1089660"/>
                <a:gd name="connsiteX3" fmla="*/ 937260 w 2055495"/>
                <a:gd name="connsiteY3" fmla="*/ 681990 h 1089660"/>
                <a:gd name="connsiteX4" fmla="*/ 1047750 w 2055495"/>
                <a:gd name="connsiteY4" fmla="*/ 914400 h 1089660"/>
                <a:gd name="connsiteX5" fmla="*/ 1318260 w 2055495"/>
                <a:gd name="connsiteY5" fmla="*/ 842010 h 1089660"/>
                <a:gd name="connsiteX6" fmla="*/ 1424940 w 2055495"/>
                <a:gd name="connsiteY6" fmla="*/ 1089660 h 1089660"/>
                <a:gd name="connsiteX7" fmla="*/ 1615440 w 2055495"/>
                <a:gd name="connsiteY7" fmla="*/ 1028700 h 1089660"/>
                <a:gd name="connsiteX8" fmla="*/ 2055495 w 2055495"/>
                <a:gd name="connsiteY8" fmla="*/ 662940 h 1089660"/>
                <a:gd name="connsiteX9" fmla="*/ 1870710 w 2055495"/>
                <a:gd name="connsiteY9" fmla="*/ 744220 h 1089660"/>
                <a:gd name="connsiteX10" fmla="*/ 1750060 w 2055495"/>
                <a:gd name="connsiteY10" fmla="*/ 509270 h 1089660"/>
                <a:gd name="connsiteX11" fmla="*/ 1490980 w 2055495"/>
                <a:gd name="connsiteY11" fmla="*/ 568960 h 1089660"/>
                <a:gd name="connsiteX12" fmla="*/ 1367790 w 2055495"/>
                <a:gd name="connsiteY12" fmla="*/ 355600 h 1089660"/>
                <a:gd name="connsiteX13" fmla="*/ 1024890 w 2055495"/>
                <a:gd name="connsiteY13" fmla="*/ 350520 h 1089660"/>
                <a:gd name="connsiteX14" fmla="*/ 824230 w 2055495"/>
                <a:gd name="connsiteY14" fmla="*/ 134620 h 1089660"/>
                <a:gd name="connsiteX15" fmla="*/ 628650 w 2055495"/>
                <a:gd name="connsiteY15" fmla="*/ 163830 h 1089660"/>
                <a:gd name="connsiteX16" fmla="*/ 483870 w 2055495"/>
                <a:gd name="connsiteY16" fmla="*/ 0 h 1089660"/>
                <a:gd name="connsiteX17" fmla="*/ 0 w 2055495"/>
                <a:gd name="connsiteY17" fmla="*/ 327660 h 1089660"/>
                <a:gd name="connsiteX0" fmla="*/ 0 w 2055495"/>
                <a:gd name="connsiteY0" fmla="*/ 327660 h 1089660"/>
                <a:gd name="connsiteX1" fmla="*/ 598170 w 2055495"/>
                <a:gd name="connsiteY1" fmla="*/ 674370 h 1089660"/>
                <a:gd name="connsiteX2" fmla="*/ 937260 w 2055495"/>
                <a:gd name="connsiteY2" fmla="*/ 681990 h 1089660"/>
                <a:gd name="connsiteX3" fmla="*/ 1047750 w 2055495"/>
                <a:gd name="connsiteY3" fmla="*/ 914400 h 1089660"/>
                <a:gd name="connsiteX4" fmla="*/ 1318260 w 2055495"/>
                <a:gd name="connsiteY4" fmla="*/ 842010 h 1089660"/>
                <a:gd name="connsiteX5" fmla="*/ 1424940 w 2055495"/>
                <a:gd name="connsiteY5" fmla="*/ 1089660 h 1089660"/>
                <a:gd name="connsiteX6" fmla="*/ 1615440 w 2055495"/>
                <a:gd name="connsiteY6" fmla="*/ 1028700 h 1089660"/>
                <a:gd name="connsiteX7" fmla="*/ 2055495 w 2055495"/>
                <a:gd name="connsiteY7" fmla="*/ 662940 h 1089660"/>
                <a:gd name="connsiteX8" fmla="*/ 1870710 w 2055495"/>
                <a:gd name="connsiteY8" fmla="*/ 744220 h 1089660"/>
                <a:gd name="connsiteX9" fmla="*/ 1750060 w 2055495"/>
                <a:gd name="connsiteY9" fmla="*/ 509270 h 1089660"/>
                <a:gd name="connsiteX10" fmla="*/ 1490980 w 2055495"/>
                <a:gd name="connsiteY10" fmla="*/ 568960 h 1089660"/>
                <a:gd name="connsiteX11" fmla="*/ 1367790 w 2055495"/>
                <a:gd name="connsiteY11" fmla="*/ 355600 h 1089660"/>
                <a:gd name="connsiteX12" fmla="*/ 1024890 w 2055495"/>
                <a:gd name="connsiteY12" fmla="*/ 350520 h 1089660"/>
                <a:gd name="connsiteX13" fmla="*/ 824230 w 2055495"/>
                <a:gd name="connsiteY13" fmla="*/ 134620 h 1089660"/>
                <a:gd name="connsiteX14" fmla="*/ 628650 w 2055495"/>
                <a:gd name="connsiteY14" fmla="*/ 163830 h 1089660"/>
                <a:gd name="connsiteX15" fmla="*/ 483870 w 2055495"/>
                <a:gd name="connsiteY15" fmla="*/ 0 h 1089660"/>
                <a:gd name="connsiteX16" fmla="*/ 0 w 2055495"/>
                <a:gd name="connsiteY16" fmla="*/ 327660 h 1089660"/>
                <a:gd name="connsiteX0" fmla="*/ 0 w 2055495"/>
                <a:gd name="connsiteY0" fmla="*/ 327660 h 1089660"/>
                <a:gd name="connsiteX1" fmla="*/ 937260 w 2055495"/>
                <a:gd name="connsiteY1" fmla="*/ 681990 h 1089660"/>
                <a:gd name="connsiteX2" fmla="*/ 1047750 w 2055495"/>
                <a:gd name="connsiteY2" fmla="*/ 914400 h 1089660"/>
                <a:gd name="connsiteX3" fmla="*/ 1318260 w 2055495"/>
                <a:gd name="connsiteY3" fmla="*/ 842010 h 1089660"/>
                <a:gd name="connsiteX4" fmla="*/ 1424940 w 2055495"/>
                <a:gd name="connsiteY4" fmla="*/ 1089660 h 1089660"/>
                <a:gd name="connsiteX5" fmla="*/ 1615440 w 2055495"/>
                <a:gd name="connsiteY5" fmla="*/ 1028700 h 1089660"/>
                <a:gd name="connsiteX6" fmla="*/ 2055495 w 2055495"/>
                <a:gd name="connsiteY6" fmla="*/ 662940 h 1089660"/>
                <a:gd name="connsiteX7" fmla="*/ 1870710 w 2055495"/>
                <a:gd name="connsiteY7" fmla="*/ 744220 h 1089660"/>
                <a:gd name="connsiteX8" fmla="*/ 1750060 w 2055495"/>
                <a:gd name="connsiteY8" fmla="*/ 509270 h 1089660"/>
                <a:gd name="connsiteX9" fmla="*/ 1490980 w 2055495"/>
                <a:gd name="connsiteY9" fmla="*/ 568960 h 1089660"/>
                <a:gd name="connsiteX10" fmla="*/ 1367790 w 2055495"/>
                <a:gd name="connsiteY10" fmla="*/ 355600 h 1089660"/>
                <a:gd name="connsiteX11" fmla="*/ 1024890 w 2055495"/>
                <a:gd name="connsiteY11" fmla="*/ 350520 h 1089660"/>
                <a:gd name="connsiteX12" fmla="*/ 824230 w 2055495"/>
                <a:gd name="connsiteY12" fmla="*/ 134620 h 1089660"/>
                <a:gd name="connsiteX13" fmla="*/ 628650 w 2055495"/>
                <a:gd name="connsiteY13" fmla="*/ 163830 h 1089660"/>
                <a:gd name="connsiteX14" fmla="*/ 483870 w 2055495"/>
                <a:gd name="connsiteY14" fmla="*/ 0 h 1089660"/>
                <a:gd name="connsiteX15" fmla="*/ 0 w 2055495"/>
                <a:gd name="connsiteY15" fmla="*/ 327660 h 1089660"/>
                <a:gd name="connsiteX0" fmla="*/ 0 w 2055495"/>
                <a:gd name="connsiteY0" fmla="*/ 327660 h 1089660"/>
                <a:gd name="connsiteX1" fmla="*/ 1047750 w 2055495"/>
                <a:gd name="connsiteY1" fmla="*/ 914400 h 1089660"/>
                <a:gd name="connsiteX2" fmla="*/ 1318260 w 2055495"/>
                <a:gd name="connsiteY2" fmla="*/ 842010 h 1089660"/>
                <a:gd name="connsiteX3" fmla="*/ 1424940 w 2055495"/>
                <a:gd name="connsiteY3" fmla="*/ 1089660 h 1089660"/>
                <a:gd name="connsiteX4" fmla="*/ 1615440 w 2055495"/>
                <a:gd name="connsiteY4" fmla="*/ 1028700 h 1089660"/>
                <a:gd name="connsiteX5" fmla="*/ 2055495 w 2055495"/>
                <a:gd name="connsiteY5" fmla="*/ 662940 h 1089660"/>
                <a:gd name="connsiteX6" fmla="*/ 1870710 w 2055495"/>
                <a:gd name="connsiteY6" fmla="*/ 744220 h 1089660"/>
                <a:gd name="connsiteX7" fmla="*/ 1750060 w 2055495"/>
                <a:gd name="connsiteY7" fmla="*/ 509270 h 1089660"/>
                <a:gd name="connsiteX8" fmla="*/ 1490980 w 2055495"/>
                <a:gd name="connsiteY8" fmla="*/ 568960 h 1089660"/>
                <a:gd name="connsiteX9" fmla="*/ 1367790 w 2055495"/>
                <a:gd name="connsiteY9" fmla="*/ 355600 h 1089660"/>
                <a:gd name="connsiteX10" fmla="*/ 1024890 w 2055495"/>
                <a:gd name="connsiteY10" fmla="*/ 350520 h 1089660"/>
                <a:gd name="connsiteX11" fmla="*/ 824230 w 2055495"/>
                <a:gd name="connsiteY11" fmla="*/ 134620 h 1089660"/>
                <a:gd name="connsiteX12" fmla="*/ 628650 w 2055495"/>
                <a:gd name="connsiteY12" fmla="*/ 163830 h 1089660"/>
                <a:gd name="connsiteX13" fmla="*/ 483870 w 2055495"/>
                <a:gd name="connsiteY13" fmla="*/ 0 h 1089660"/>
                <a:gd name="connsiteX14" fmla="*/ 0 w 2055495"/>
                <a:gd name="connsiteY14" fmla="*/ 327660 h 1089660"/>
                <a:gd name="connsiteX0" fmla="*/ 0 w 2055495"/>
                <a:gd name="connsiteY0" fmla="*/ 327660 h 1089660"/>
                <a:gd name="connsiteX1" fmla="*/ 1318260 w 2055495"/>
                <a:gd name="connsiteY1" fmla="*/ 842010 h 1089660"/>
                <a:gd name="connsiteX2" fmla="*/ 1424940 w 2055495"/>
                <a:gd name="connsiteY2" fmla="*/ 1089660 h 1089660"/>
                <a:gd name="connsiteX3" fmla="*/ 1615440 w 2055495"/>
                <a:gd name="connsiteY3" fmla="*/ 1028700 h 1089660"/>
                <a:gd name="connsiteX4" fmla="*/ 2055495 w 2055495"/>
                <a:gd name="connsiteY4" fmla="*/ 662940 h 1089660"/>
                <a:gd name="connsiteX5" fmla="*/ 1870710 w 2055495"/>
                <a:gd name="connsiteY5" fmla="*/ 744220 h 1089660"/>
                <a:gd name="connsiteX6" fmla="*/ 1750060 w 2055495"/>
                <a:gd name="connsiteY6" fmla="*/ 509270 h 1089660"/>
                <a:gd name="connsiteX7" fmla="*/ 1490980 w 2055495"/>
                <a:gd name="connsiteY7" fmla="*/ 568960 h 1089660"/>
                <a:gd name="connsiteX8" fmla="*/ 1367790 w 2055495"/>
                <a:gd name="connsiteY8" fmla="*/ 355600 h 1089660"/>
                <a:gd name="connsiteX9" fmla="*/ 1024890 w 2055495"/>
                <a:gd name="connsiteY9" fmla="*/ 350520 h 1089660"/>
                <a:gd name="connsiteX10" fmla="*/ 824230 w 2055495"/>
                <a:gd name="connsiteY10" fmla="*/ 134620 h 1089660"/>
                <a:gd name="connsiteX11" fmla="*/ 628650 w 2055495"/>
                <a:gd name="connsiteY11" fmla="*/ 163830 h 1089660"/>
                <a:gd name="connsiteX12" fmla="*/ 483870 w 2055495"/>
                <a:gd name="connsiteY12" fmla="*/ 0 h 1089660"/>
                <a:gd name="connsiteX13" fmla="*/ 0 w 2055495"/>
                <a:gd name="connsiteY13" fmla="*/ 327660 h 1089660"/>
                <a:gd name="connsiteX0" fmla="*/ 0 w 2055495"/>
                <a:gd name="connsiteY0" fmla="*/ 327660 h 1089660"/>
                <a:gd name="connsiteX1" fmla="*/ 1424940 w 2055495"/>
                <a:gd name="connsiteY1" fmla="*/ 1089660 h 1089660"/>
                <a:gd name="connsiteX2" fmla="*/ 1615440 w 2055495"/>
                <a:gd name="connsiteY2" fmla="*/ 1028700 h 1089660"/>
                <a:gd name="connsiteX3" fmla="*/ 2055495 w 2055495"/>
                <a:gd name="connsiteY3" fmla="*/ 662940 h 1089660"/>
                <a:gd name="connsiteX4" fmla="*/ 1870710 w 2055495"/>
                <a:gd name="connsiteY4" fmla="*/ 744220 h 1089660"/>
                <a:gd name="connsiteX5" fmla="*/ 1750060 w 2055495"/>
                <a:gd name="connsiteY5" fmla="*/ 509270 h 1089660"/>
                <a:gd name="connsiteX6" fmla="*/ 1490980 w 2055495"/>
                <a:gd name="connsiteY6" fmla="*/ 568960 h 1089660"/>
                <a:gd name="connsiteX7" fmla="*/ 1367790 w 2055495"/>
                <a:gd name="connsiteY7" fmla="*/ 355600 h 1089660"/>
                <a:gd name="connsiteX8" fmla="*/ 1024890 w 2055495"/>
                <a:gd name="connsiteY8" fmla="*/ 350520 h 1089660"/>
                <a:gd name="connsiteX9" fmla="*/ 824230 w 2055495"/>
                <a:gd name="connsiteY9" fmla="*/ 134620 h 1089660"/>
                <a:gd name="connsiteX10" fmla="*/ 628650 w 2055495"/>
                <a:gd name="connsiteY10" fmla="*/ 163830 h 1089660"/>
                <a:gd name="connsiteX11" fmla="*/ 483870 w 2055495"/>
                <a:gd name="connsiteY11" fmla="*/ 0 h 1089660"/>
                <a:gd name="connsiteX12" fmla="*/ 0 w 2055495"/>
                <a:gd name="connsiteY12" fmla="*/ 327660 h 108966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2055495 w 2055495"/>
                <a:gd name="connsiteY2" fmla="*/ 662940 h 1028700"/>
                <a:gd name="connsiteX3" fmla="*/ 1870710 w 2055495"/>
                <a:gd name="connsiteY3" fmla="*/ 744220 h 1028700"/>
                <a:gd name="connsiteX4" fmla="*/ 1750060 w 2055495"/>
                <a:gd name="connsiteY4" fmla="*/ 509270 h 1028700"/>
                <a:gd name="connsiteX5" fmla="*/ 1490980 w 2055495"/>
                <a:gd name="connsiteY5" fmla="*/ 568960 h 1028700"/>
                <a:gd name="connsiteX6" fmla="*/ 1367790 w 2055495"/>
                <a:gd name="connsiteY6" fmla="*/ 355600 h 1028700"/>
                <a:gd name="connsiteX7" fmla="*/ 1024890 w 2055495"/>
                <a:gd name="connsiteY7" fmla="*/ 350520 h 1028700"/>
                <a:gd name="connsiteX8" fmla="*/ 824230 w 2055495"/>
                <a:gd name="connsiteY8" fmla="*/ 134620 h 1028700"/>
                <a:gd name="connsiteX9" fmla="*/ 628650 w 2055495"/>
                <a:gd name="connsiteY9" fmla="*/ 163830 h 1028700"/>
                <a:gd name="connsiteX10" fmla="*/ 483870 w 2055495"/>
                <a:gd name="connsiteY10" fmla="*/ 0 h 1028700"/>
                <a:gd name="connsiteX11" fmla="*/ 0 w 2055495"/>
                <a:gd name="connsiteY11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2055495 w 2055495"/>
                <a:gd name="connsiteY2" fmla="*/ 662940 h 1028700"/>
                <a:gd name="connsiteX3" fmla="*/ 1750060 w 2055495"/>
                <a:gd name="connsiteY3" fmla="*/ 509270 h 1028700"/>
                <a:gd name="connsiteX4" fmla="*/ 1490980 w 2055495"/>
                <a:gd name="connsiteY4" fmla="*/ 568960 h 1028700"/>
                <a:gd name="connsiteX5" fmla="*/ 1367790 w 2055495"/>
                <a:gd name="connsiteY5" fmla="*/ 355600 h 1028700"/>
                <a:gd name="connsiteX6" fmla="*/ 1024890 w 2055495"/>
                <a:gd name="connsiteY6" fmla="*/ 350520 h 1028700"/>
                <a:gd name="connsiteX7" fmla="*/ 824230 w 2055495"/>
                <a:gd name="connsiteY7" fmla="*/ 134620 h 1028700"/>
                <a:gd name="connsiteX8" fmla="*/ 628650 w 2055495"/>
                <a:gd name="connsiteY8" fmla="*/ 163830 h 1028700"/>
                <a:gd name="connsiteX9" fmla="*/ 483870 w 2055495"/>
                <a:gd name="connsiteY9" fmla="*/ 0 h 1028700"/>
                <a:gd name="connsiteX10" fmla="*/ 0 w 2055495"/>
                <a:gd name="connsiteY10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2055495 w 2055495"/>
                <a:gd name="connsiteY2" fmla="*/ 662940 h 1028700"/>
                <a:gd name="connsiteX3" fmla="*/ 1490980 w 2055495"/>
                <a:gd name="connsiteY3" fmla="*/ 568960 h 1028700"/>
                <a:gd name="connsiteX4" fmla="*/ 1367790 w 2055495"/>
                <a:gd name="connsiteY4" fmla="*/ 355600 h 1028700"/>
                <a:gd name="connsiteX5" fmla="*/ 1024890 w 2055495"/>
                <a:gd name="connsiteY5" fmla="*/ 350520 h 1028700"/>
                <a:gd name="connsiteX6" fmla="*/ 824230 w 2055495"/>
                <a:gd name="connsiteY6" fmla="*/ 134620 h 1028700"/>
                <a:gd name="connsiteX7" fmla="*/ 628650 w 2055495"/>
                <a:gd name="connsiteY7" fmla="*/ 163830 h 1028700"/>
                <a:gd name="connsiteX8" fmla="*/ 483870 w 2055495"/>
                <a:gd name="connsiteY8" fmla="*/ 0 h 1028700"/>
                <a:gd name="connsiteX9" fmla="*/ 0 w 2055495"/>
                <a:gd name="connsiteY9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2055495 w 2055495"/>
                <a:gd name="connsiteY2" fmla="*/ 662940 h 1028700"/>
                <a:gd name="connsiteX3" fmla="*/ 1367790 w 2055495"/>
                <a:gd name="connsiteY3" fmla="*/ 355600 h 1028700"/>
                <a:gd name="connsiteX4" fmla="*/ 1024890 w 2055495"/>
                <a:gd name="connsiteY4" fmla="*/ 350520 h 1028700"/>
                <a:gd name="connsiteX5" fmla="*/ 824230 w 2055495"/>
                <a:gd name="connsiteY5" fmla="*/ 134620 h 1028700"/>
                <a:gd name="connsiteX6" fmla="*/ 628650 w 2055495"/>
                <a:gd name="connsiteY6" fmla="*/ 163830 h 1028700"/>
                <a:gd name="connsiteX7" fmla="*/ 483870 w 2055495"/>
                <a:gd name="connsiteY7" fmla="*/ 0 h 1028700"/>
                <a:gd name="connsiteX8" fmla="*/ 0 w 2055495"/>
                <a:gd name="connsiteY8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2055495 w 2055495"/>
                <a:gd name="connsiteY2" fmla="*/ 662940 h 1028700"/>
                <a:gd name="connsiteX3" fmla="*/ 1024890 w 2055495"/>
                <a:gd name="connsiteY3" fmla="*/ 350520 h 1028700"/>
                <a:gd name="connsiteX4" fmla="*/ 824230 w 2055495"/>
                <a:gd name="connsiteY4" fmla="*/ 134620 h 1028700"/>
                <a:gd name="connsiteX5" fmla="*/ 628650 w 2055495"/>
                <a:gd name="connsiteY5" fmla="*/ 163830 h 1028700"/>
                <a:gd name="connsiteX6" fmla="*/ 483870 w 2055495"/>
                <a:gd name="connsiteY6" fmla="*/ 0 h 1028700"/>
                <a:gd name="connsiteX7" fmla="*/ 0 w 2055495"/>
                <a:gd name="connsiteY7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2055495 w 2055495"/>
                <a:gd name="connsiteY2" fmla="*/ 662940 h 1028700"/>
                <a:gd name="connsiteX3" fmla="*/ 824230 w 2055495"/>
                <a:gd name="connsiteY3" fmla="*/ 134620 h 1028700"/>
                <a:gd name="connsiteX4" fmla="*/ 628650 w 2055495"/>
                <a:gd name="connsiteY4" fmla="*/ 163830 h 1028700"/>
                <a:gd name="connsiteX5" fmla="*/ 483870 w 2055495"/>
                <a:gd name="connsiteY5" fmla="*/ 0 h 1028700"/>
                <a:gd name="connsiteX6" fmla="*/ 0 w 2055495"/>
                <a:gd name="connsiteY6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2055495 w 2055495"/>
                <a:gd name="connsiteY2" fmla="*/ 662940 h 1028700"/>
                <a:gd name="connsiteX3" fmla="*/ 628650 w 2055495"/>
                <a:gd name="connsiteY3" fmla="*/ 163830 h 1028700"/>
                <a:gd name="connsiteX4" fmla="*/ 483870 w 2055495"/>
                <a:gd name="connsiteY4" fmla="*/ 0 h 1028700"/>
                <a:gd name="connsiteX5" fmla="*/ 0 w 2055495"/>
                <a:gd name="connsiteY5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2055495 w 2055495"/>
                <a:gd name="connsiteY2" fmla="*/ 662940 h 1028700"/>
                <a:gd name="connsiteX3" fmla="*/ 483870 w 2055495"/>
                <a:gd name="connsiteY3" fmla="*/ 0 h 1028700"/>
                <a:gd name="connsiteX4" fmla="*/ 0 w 2055495"/>
                <a:gd name="connsiteY4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2055495 w 2055495"/>
                <a:gd name="connsiteY2" fmla="*/ 662940 h 1028700"/>
                <a:gd name="connsiteX3" fmla="*/ 483870 w 2055495"/>
                <a:gd name="connsiteY3" fmla="*/ 0 h 1028700"/>
                <a:gd name="connsiteX4" fmla="*/ 171080 w 2055495"/>
                <a:gd name="connsiteY4" fmla="*/ 198180 h 1028700"/>
                <a:gd name="connsiteX5" fmla="*/ 0 w 2055495"/>
                <a:gd name="connsiteY5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2055495 w 2055495"/>
                <a:gd name="connsiteY2" fmla="*/ 662940 h 1028700"/>
                <a:gd name="connsiteX3" fmla="*/ 483870 w 2055495"/>
                <a:gd name="connsiteY3" fmla="*/ 0 h 1028700"/>
                <a:gd name="connsiteX4" fmla="*/ 366342 w 2055495"/>
                <a:gd name="connsiteY4" fmla="*/ 69593 h 1028700"/>
                <a:gd name="connsiteX5" fmla="*/ 171080 w 2055495"/>
                <a:gd name="connsiteY5" fmla="*/ 198180 h 1028700"/>
                <a:gd name="connsiteX6" fmla="*/ 0 w 2055495"/>
                <a:gd name="connsiteY6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2055495 w 2055495"/>
                <a:gd name="connsiteY2" fmla="*/ 662940 h 1028700"/>
                <a:gd name="connsiteX3" fmla="*/ 483870 w 2055495"/>
                <a:gd name="connsiteY3" fmla="*/ 0 h 1028700"/>
                <a:gd name="connsiteX4" fmla="*/ 366342 w 2055495"/>
                <a:gd name="connsiteY4" fmla="*/ 69593 h 1028700"/>
                <a:gd name="connsiteX5" fmla="*/ 261567 w 2055495"/>
                <a:gd name="connsiteY5" fmla="*/ 141030 h 1028700"/>
                <a:gd name="connsiteX6" fmla="*/ 171080 w 2055495"/>
                <a:gd name="connsiteY6" fmla="*/ 198180 h 1028700"/>
                <a:gd name="connsiteX7" fmla="*/ 0 w 2055495"/>
                <a:gd name="connsiteY7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1728417 w 2055495"/>
                <a:gd name="connsiteY2" fmla="*/ 922080 h 1028700"/>
                <a:gd name="connsiteX3" fmla="*/ 2055495 w 2055495"/>
                <a:gd name="connsiteY3" fmla="*/ 662940 h 1028700"/>
                <a:gd name="connsiteX4" fmla="*/ 483870 w 2055495"/>
                <a:gd name="connsiteY4" fmla="*/ 0 h 1028700"/>
                <a:gd name="connsiteX5" fmla="*/ 366342 w 2055495"/>
                <a:gd name="connsiteY5" fmla="*/ 69593 h 1028700"/>
                <a:gd name="connsiteX6" fmla="*/ 261567 w 2055495"/>
                <a:gd name="connsiteY6" fmla="*/ 141030 h 1028700"/>
                <a:gd name="connsiteX7" fmla="*/ 171080 w 2055495"/>
                <a:gd name="connsiteY7" fmla="*/ 198180 h 1028700"/>
                <a:gd name="connsiteX8" fmla="*/ 0 w 2055495"/>
                <a:gd name="connsiteY8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1728417 w 2055495"/>
                <a:gd name="connsiteY2" fmla="*/ 922080 h 1028700"/>
                <a:gd name="connsiteX3" fmla="*/ 1942730 w 2055495"/>
                <a:gd name="connsiteY3" fmla="*/ 755393 h 1028700"/>
                <a:gd name="connsiteX4" fmla="*/ 2055495 w 2055495"/>
                <a:gd name="connsiteY4" fmla="*/ 662940 h 1028700"/>
                <a:gd name="connsiteX5" fmla="*/ 483870 w 2055495"/>
                <a:gd name="connsiteY5" fmla="*/ 0 h 1028700"/>
                <a:gd name="connsiteX6" fmla="*/ 366342 w 2055495"/>
                <a:gd name="connsiteY6" fmla="*/ 69593 h 1028700"/>
                <a:gd name="connsiteX7" fmla="*/ 261567 w 2055495"/>
                <a:gd name="connsiteY7" fmla="*/ 141030 h 1028700"/>
                <a:gd name="connsiteX8" fmla="*/ 171080 w 2055495"/>
                <a:gd name="connsiteY8" fmla="*/ 198180 h 1028700"/>
                <a:gd name="connsiteX9" fmla="*/ 0 w 2055495"/>
                <a:gd name="connsiteY9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1728417 w 2055495"/>
                <a:gd name="connsiteY2" fmla="*/ 922080 h 1028700"/>
                <a:gd name="connsiteX3" fmla="*/ 1833192 w 2055495"/>
                <a:gd name="connsiteY3" fmla="*/ 841118 h 1028700"/>
                <a:gd name="connsiteX4" fmla="*/ 1942730 w 2055495"/>
                <a:gd name="connsiteY4" fmla="*/ 755393 h 1028700"/>
                <a:gd name="connsiteX5" fmla="*/ 2055495 w 2055495"/>
                <a:gd name="connsiteY5" fmla="*/ 662940 h 1028700"/>
                <a:gd name="connsiteX6" fmla="*/ 483870 w 2055495"/>
                <a:gd name="connsiteY6" fmla="*/ 0 h 1028700"/>
                <a:gd name="connsiteX7" fmla="*/ 366342 w 2055495"/>
                <a:gd name="connsiteY7" fmla="*/ 69593 h 1028700"/>
                <a:gd name="connsiteX8" fmla="*/ 261567 w 2055495"/>
                <a:gd name="connsiteY8" fmla="*/ 141030 h 1028700"/>
                <a:gd name="connsiteX9" fmla="*/ 171080 w 2055495"/>
                <a:gd name="connsiteY9" fmla="*/ 198180 h 1028700"/>
                <a:gd name="connsiteX10" fmla="*/ 0 w 2055495"/>
                <a:gd name="connsiteY10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1728417 w 2055495"/>
                <a:gd name="connsiteY2" fmla="*/ 922080 h 1028700"/>
                <a:gd name="connsiteX3" fmla="*/ 1833192 w 2055495"/>
                <a:gd name="connsiteY3" fmla="*/ 841118 h 1028700"/>
                <a:gd name="connsiteX4" fmla="*/ 1942730 w 2055495"/>
                <a:gd name="connsiteY4" fmla="*/ 755393 h 1028700"/>
                <a:gd name="connsiteX5" fmla="*/ 2055495 w 2055495"/>
                <a:gd name="connsiteY5" fmla="*/ 662940 h 1028700"/>
                <a:gd name="connsiteX6" fmla="*/ 483870 w 2055495"/>
                <a:gd name="connsiteY6" fmla="*/ 0 h 1028700"/>
                <a:gd name="connsiteX7" fmla="*/ 366342 w 2055495"/>
                <a:gd name="connsiteY7" fmla="*/ 69593 h 1028700"/>
                <a:gd name="connsiteX8" fmla="*/ 261567 w 2055495"/>
                <a:gd name="connsiteY8" fmla="*/ 141030 h 1028700"/>
                <a:gd name="connsiteX9" fmla="*/ 166317 w 2055495"/>
                <a:gd name="connsiteY9" fmla="*/ 131505 h 1028700"/>
                <a:gd name="connsiteX10" fmla="*/ 0 w 2055495"/>
                <a:gd name="connsiteY10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1723655 w 2055495"/>
                <a:gd name="connsiteY2" fmla="*/ 822068 h 1028700"/>
                <a:gd name="connsiteX3" fmla="*/ 1833192 w 2055495"/>
                <a:gd name="connsiteY3" fmla="*/ 841118 h 1028700"/>
                <a:gd name="connsiteX4" fmla="*/ 1942730 w 2055495"/>
                <a:gd name="connsiteY4" fmla="*/ 755393 h 1028700"/>
                <a:gd name="connsiteX5" fmla="*/ 2055495 w 2055495"/>
                <a:gd name="connsiteY5" fmla="*/ 662940 h 1028700"/>
                <a:gd name="connsiteX6" fmla="*/ 483870 w 2055495"/>
                <a:gd name="connsiteY6" fmla="*/ 0 h 1028700"/>
                <a:gd name="connsiteX7" fmla="*/ 366342 w 2055495"/>
                <a:gd name="connsiteY7" fmla="*/ 69593 h 1028700"/>
                <a:gd name="connsiteX8" fmla="*/ 261567 w 2055495"/>
                <a:gd name="connsiteY8" fmla="*/ 141030 h 1028700"/>
                <a:gd name="connsiteX9" fmla="*/ 166317 w 2055495"/>
                <a:gd name="connsiteY9" fmla="*/ 131505 h 1028700"/>
                <a:gd name="connsiteX10" fmla="*/ 0 w 2055495"/>
                <a:gd name="connsiteY10" fmla="*/ 327660 h 1028700"/>
                <a:gd name="connsiteX0" fmla="*/ 0 w 2055495"/>
                <a:gd name="connsiteY0" fmla="*/ 327660 h 1028700"/>
                <a:gd name="connsiteX1" fmla="*/ 1615440 w 2055495"/>
                <a:gd name="connsiteY1" fmla="*/ 1028700 h 1028700"/>
                <a:gd name="connsiteX2" fmla="*/ 1723655 w 2055495"/>
                <a:gd name="connsiteY2" fmla="*/ 822068 h 1028700"/>
                <a:gd name="connsiteX3" fmla="*/ 1833192 w 2055495"/>
                <a:gd name="connsiteY3" fmla="*/ 841118 h 1028700"/>
                <a:gd name="connsiteX4" fmla="*/ 1942730 w 2055495"/>
                <a:gd name="connsiteY4" fmla="*/ 655380 h 1028700"/>
                <a:gd name="connsiteX5" fmla="*/ 2055495 w 2055495"/>
                <a:gd name="connsiteY5" fmla="*/ 662940 h 1028700"/>
                <a:gd name="connsiteX6" fmla="*/ 483870 w 2055495"/>
                <a:gd name="connsiteY6" fmla="*/ 0 h 1028700"/>
                <a:gd name="connsiteX7" fmla="*/ 366342 w 2055495"/>
                <a:gd name="connsiteY7" fmla="*/ 69593 h 1028700"/>
                <a:gd name="connsiteX8" fmla="*/ 261567 w 2055495"/>
                <a:gd name="connsiteY8" fmla="*/ 141030 h 1028700"/>
                <a:gd name="connsiteX9" fmla="*/ 166317 w 2055495"/>
                <a:gd name="connsiteY9" fmla="*/ 131505 h 1028700"/>
                <a:gd name="connsiteX10" fmla="*/ 0 w 2055495"/>
                <a:gd name="connsiteY10" fmla="*/ 327660 h 1028700"/>
                <a:gd name="connsiteX0" fmla="*/ 0 w 2055495"/>
                <a:gd name="connsiteY0" fmla="*/ 334267 h 1035307"/>
                <a:gd name="connsiteX1" fmla="*/ 1615440 w 2055495"/>
                <a:gd name="connsiteY1" fmla="*/ 1035307 h 1035307"/>
                <a:gd name="connsiteX2" fmla="*/ 1723655 w 2055495"/>
                <a:gd name="connsiteY2" fmla="*/ 828675 h 1035307"/>
                <a:gd name="connsiteX3" fmla="*/ 1833192 w 2055495"/>
                <a:gd name="connsiteY3" fmla="*/ 847725 h 1035307"/>
                <a:gd name="connsiteX4" fmla="*/ 1942730 w 2055495"/>
                <a:gd name="connsiteY4" fmla="*/ 661987 h 1035307"/>
                <a:gd name="connsiteX5" fmla="*/ 2055495 w 2055495"/>
                <a:gd name="connsiteY5" fmla="*/ 669547 h 1035307"/>
                <a:gd name="connsiteX6" fmla="*/ 483870 w 2055495"/>
                <a:gd name="connsiteY6" fmla="*/ 6607 h 1035307"/>
                <a:gd name="connsiteX7" fmla="*/ 380630 w 2055495"/>
                <a:gd name="connsiteY7" fmla="*/ 0 h 1035307"/>
                <a:gd name="connsiteX8" fmla="*/ 261567 w 2055495"/>
                <a:gd name="connsiteY8" fmla="*/ 147637 h 1035307"/>
                <a:gd name="connsiteX9" fmla="*/ 166317 w 2055495"/>
                <a:gd name="connsiteY9" fmla="*/ 138112 h 1035307"/>
                <a:gd name="connsiteX10" fmla="*/ 0 w 2055495"/>
                <a:gd name="connsiteY10" fmla="*/ 334267 h 1035307"/>
                <a:gd name="connsiteX0" fmla="*/ 0 w 2055495"/>
                <a:gd name="connsiteY0" fmla="*/ 334267 h 1035307"/>
                <a:gd name="connsiteX1" fmla="*/ 1615440 w 2055495"/>
                <a:gd name="connsiteY1" fmla="*/ 1035307 h 1035307"/>
                <a:gd name="connsiteX2" fmla="*/ 1723655 w 2055495"/>
                <a:gd name="connsiteY2" fmla="*/ 828675 h 1035307"/>
                <a:gd name="connsiteX3" fmla="*/ 1833192 w 2055495"/>
                <a:gd name="connsiteY3" fmla="*/ 847725 h 1035307"/>
                <a:gd name="connsiteX4" fmla="*/ 1942730 w 2055495"/>
                <a:gd name="connsiteY4" fmla="*/ 661987 h 1035307"/>
                <a:gd name="connsiteX5" fmla="*/ 2055495 w 2055495"/>
                <a:gd name="connsiteY5" fmla="*/ 669547 h 1035307"/>
                <a:gd name="connsiteX6" fmla="*/ 483870 w 2055495"/>
                <a:gd name="connsiteY6" fmla="*/ 6607 h 1035307"/>
                <a:gd name="connsiteX7" fmla="*/ 380630 w 2055495"/>
                <a:gd name="connsiteY7" fmla="*/ 0 h 1035307"/>
                <a:gd name="connsiteX8" fmla="*/ 261567 w 2055495"/>
                <a:gd name="connsiteY8" fmla="*/ 147637 h 1035307"/>
                <a:gd name="connsiteX9" fmla="*/ 113930 w 2055495"/>
                <a:gd name="connsiteY9" fmla="*/ 150018 h 1035307"/>
                <a:gd name="connsiteX10" fmla="*/ 0 w 2055495"/>
                <a:gd name="connsiteY10" fmla="*/ 334267 h 1035307"/>
                <a:gd name="connsiteX0" fmla="*/ 0 w 2055495"/>
                <a:gd name="connsiteY0" fmla="*/ 334267 h 1035307"/>
                <a:gd name="connsiteX1" fmla="*/ 1615440 w 2055495"/>
                <a:gd name="connsiteY1" fmla="*/ 1035307 h 1035307"/>
                <a:gd name="connsiteX2" fmla="*/ 1723655 w 2055495"/>
                <a:gd name="connsiteY2" fmla="*/ 847725 h 1035307"/>
                <a:gd name="connsiteX3" fmla="*/ 1833192 w 2055495"/>
                <a:gd name="connsiteY3" fmla="*/ 847725 h 1035307"/>
                <a:gd name="connsiteX4" fmla="*/ 1942730 w 2055495"/>
                <a:gd name="connsiteY4" fmla="*/ 661987 h 1035307"/>
                <a:gd name="connsiteX5" fmla="*/ 2055495 w 2055495"/>
                <a:gd name="connsiteY5" fmla="*/ 669547 h 1035307"/>
                <a:gd name="connsiteX6" fmla="*/ 483870 w 2055495"/>
                <a:gd name="connsiteY6" fmla="*/ 6607 h 1035307"/>
                <a:gd name="connsiteX7" fmla="*/ 380630 w 2055495"/>
                <a:gd name="connsiteY7" fmla="*/ 0 h 1035307"/>
                <a:gd name="connsiteX8" fmla="*/ 261567 w 2055495"/>
                <a:gd name="connsiteY8" fmla="*/ 147637 h 1035307"/>
                <a:gd name="connsiteX9" fmla="*/ 113930 w 2055495"/>
                <a:gd name="connsiteY9" fmla="*/ 150018 h 1035307"/>
                <a:gd name="connsiteX10" fmla="*/ 0 w 2055495"/>
                <a:gd name="connsiteY10" fmla="*/ 334267 h 1035307"/>
                <a:gd name="connsiteX0" fmla="*/ 0 w 2055495"/>
                <a:gd name="connsiteY0" fmla="*/ 334267 h 1035307"/>
                <a:gd name="connsiteX1" fmla="*/ 1615440 w 2055495"/>
                <a:gd name="connsiteY1" fmla="*/ 1035307 h 1035307"/>
                <a:gd name="connsiteX2" fmla="*/ 1723655 w 2055495"/>
                <a:gd name="connsiteY2" fmla="*/ 847725 h 1035307"/>
                <a:gd name="connsiteX3" fmla="*/ 1833192 w 2055495"/>
                <a:gd name="connsiteY3" fmla="*/ 847725 h 1035307"/>
                <a:gd name="connsiteX4" fmla="*/ 1942730 w 2055495"/>
                <a:gd name="connsiteY4" fmla="*/ 661987 h 1035307"/>
                <a:gd name="connsiteX5" fmla="*/ 2055495 w 2055495"/>
                <a:gd name="connsiteY5" fmla="*/ 669547 h 1035307"/>
                <a:gd name="connsiteX6" fmla="*/ 483870 w 2055495"/>
                <a:gd name="connsiteY6" fmla="*/ 6607 h 1035307"/>
                <a:gd name="connsiteX7" fmla="*/ 380630 w 2055495"/>
                <a:gd name="connsiteY7" fmla="*/ 0 h 1035307"/>
                <a:gd name="connsiteX8" fmla="*/ 211561 w 2055495"/>
                <a:gd name="connsiteY8" fmla="*/ 152400 h 1035307"/>
                <a:gd name="connsiteX9" fmla="*/ 113930 w 2055495"/>
                <a:gd name="connsiteY9" fmla="*/ 150018 h 1035307"/>
                <a:gd name="connsiteX10" fmla="*/ 0 w 2055495"/>
                <a:gd name="connsiteY10" fmla="*/ 334267 h 1035307"/>
                <a:gd name="connsiteX0" fmla="*/ 0 w 2055495"/>
                <a:gd name="connsiteY0" fmla="*/ 374748 h 1075788"/>
                <a:gd name="connsiteX1" fmla="*/ 1615440 w 2055495"/>
                <a:gd name="connsiteY1" fmla="*/ 1075788 h 1075788"/>
                <a:gd name="connsiteX2" fmla="*/ 1723655 w 2055495"/>
                <a:gd name="connsiteY2" fmla="*/ 888206 h 1075788"/>
                <a:gd name="connsiteX3" fmla="*/ 1833192 w 2055495"/>
                <a:gd name="connsiteY3" fmla="*/ 888206 h 1075788"/>
                <a:gd name="connsiteX4" fmla="*/ 1942730 w 2055495"/>
                <a:gd name="connsiteY4" fmla="*/ 702468 h 1075788"/>
                <a:gd name="connsiteX5" fmla="*/ 2055495 w 2055495"/>
                <a:gd name="connsiteY5" fmla="*/ 710028 h 1075788"/>
                <a:gd name="connsiteX6" fmla="*/ 483870 w 2055495"/>
                <a:gd name="connsiteY6" fmla="*/ 47088 h 1075788"/>
                <a:gd name="connsiteX7" fmla="*/ 302049 w 2055495"/>
                <a:gd name="connsiteY7" fmla="*/ 0 h 1075788"/>
                <a:gd name="connsiteX8" fmla="*/ 211561 w 2055495"/>
                <a:gd name="connsiteY8" fmla="*/ 192881 h 1075788"/>
                <a:gd name="connsiteX9" fmla="*/ 113930 w 2055495"/>
                <a:gd name="connsiteY9" fmla="*/ 190499 h 1075788"/>
                <a:gd name="connsiteX10" fmla="*/ 0 w 2055495"/>
                <a:gd name="connsiteY10" fmla="*/ 374748 h 1075788"/>
                <a:gd name="connsiteX0" fmla="*/ 0 w 2055495"/>
                <a:gd name="connsiteY0" fmla="*/ 374748 h 1075788"/>
                <a:gd name="connsiteX1" fmla="*/ 1615440 w 2055495"/>
                <a:gd name="connsiteY1" fmla="*/ 1075788 h 1075788"/>
                <a:gd name="connsiteX2" fmla="*/ 1723655 w 2055495"/>
                <a:gd name="connsiteY2" fmla="*/ 888206 h 1075788"/>
                <a:gd name="connsiteX3" fmla="*/ 1833192 w 2055495"/>
                <a:gd name="connsiteY3" fmla="*/ 888206 h 1075788"/>
                <a:gd name="connsiteX4" fmla="*/ 1942730 w 2055495"/>
                <a:gd name="connsiteY4" fmla="*/ 702468 h 1075788"/>
                <a:gd name="connsiteX5" fmla="*/ 2055495 w 2055495"/>
                <a:gd name="connsiteY5" fmla="*/ 710028 h 1075788"/>
                <a:gd name="connsiteX6" fmla="*/ 426720 w 2055495"/>
                <a:gd name="connsiteY6" fmla="*/ 20894 h 1075788"/>
                <a:gd name="connsiteX7" fmla="*/ 302049 w 2055495"/>
                <a:gd name="connsiteY7" fmla="*/ 0 h 1075788"/>
                <a:gd name="connsiteX8" fmla="*/ 211561 w 2055495"/>
                <a:gd name="connsiteY8" fmla="*/ 192881 h 1075788"/>
                <a:gd name="connsiteX9" fmla="*/ 113930 w 2055495"/>
                <a:gd name="connsiteY9" fmla="*/ 190499 h 1075788"/>
                <a:gd name="connsiteX10" fmla="*/ 0 w 2055495"/>
                <a:gd name="connsiteY10" fmla="*/ 374748 h 1075788"/>
                <a:gd name="connsiteX0" fmla="*/ 0 w 2055495"/>
                <a:gd name="connsiteY0" fmla="*/ 374748 h 1075788"/>
                <a:gd name="connsiteX1" fmla="*/ 1615440 w 2055495"/>
                <a:gd name="connsiteY1" fmla="*/ 1075788 h 1075788"/>
                <a:gd name="connsiteX2" fmla="*/ 1723655 w 2055495"/>
                <a:gd name="connsiteY2" fmla="*/ 888206 h 1075788"/>
                <a:gd name="connsiteX3" fmla="*/ 1833192 w 2055495"/>
                <a:gd name="connsiteY3" fmla="*/ 888206 h 1075788"/>
                <a:gd name="connsiteX4" fmla="*/ 1942730 w 2055495"/>
                <a:gd name="connsiteY4" fmla="*/ 702468 h 1075788"/>
                <a:gd name="connsiteX5" fmla="*/ 2055495 w 2055495"/>
                <a:gd name="connsiteY5" fmla="*/ 710028 h 1075788"/>
                <a:gd name="connsiteX6" fmla="*/ 410051 w 2055495"/>
                <a:gd name="connsiteY6" fmla="*/ 16131 h 1075788"/>
                <a:gd name="connsiteX7" fmla="*/ 302049 w 2055495"/>
                <a:gd name="connsiteY7" fmla="*/ 0 h 1075788"/>
                <a:gd name="connsiteX8" fmla="*/ 211561 w 2055495"/>
                <a:gd name="connsiteY8" fmla="*/ 192881 h 1075788"/>
                <a:gd name="connsiteX9" fmla="*/ 113930 w 2055495"/>
                <a:gd name="connsiteY9" fmla="*/ 190499 h 1075788"/>
                <a:gd name="connsiteX10" fmla="*/ 0 w 2055495"/>
                <a:gd name="connsiteY10" fmla="*/ 374748 h 1075788"/>
                <a:gd name="connsiteX0" fmla="*/ 0 w 2055495"/>
                <a:gd name="connsiteY0" fmla="*/ 358617 h 1059657"/>
                <a:gd name="connsiteX1" fmla="*/ 1615440 w 2055495"/>
                <a:gd name="connsiteY1" fmla="*/ 1059657 h 1059657"/>
                <a:gd name="connsiteX2" fmla="*/ 1723655 w 2055495"/>
                <a:gd name="connsiteY2" fmla="*/ 872075 h 1059657"/>
                <a:gd name="connsiteX3" fmla="*/ 1833192 w 2055495"/>
                <a:gd name="connsiteY3" fmla="*/ 872075 h 1059657"/>
                <a:gd name="connsiteX4" fmla="*/ 1942730 w 2055495"/>
                <a:gd name="connsiteY4" fmla="*/ 686337 h 1059657"/>
                <a:gd name="connsiteX5" fmla="*/ 2055495 w 2055495"/>
                <a:gd name="connsiteY5" fmla="*/ 693897 h 1059657"/>
                <a:gd name="connsiteX6" fmla="*/ 410051 w 2055495"/>
                <a:gd name="connsiteY6" fmla="*/ 0 h 1059657"/>
                <a:gd name="connsiteX7" fmla="*/ 318718 w 2055495"/>
                <a:gd name="connsiteY7" fmla="*/ 2919 h 1059657"/>
                <a:gd name="connsiteX8" fmla="*/ 211561 w 2055495"/>
                <a:gd name="connsiteY8" fmla="*/ 176750 h 1059657"/>
                <a:gd name="connsiteX9" fmla="*/ 113930 w 2055495"/>
                <a:gd name="connsiteY9" fmla="*/ 174368 h 1059657"/>
                <a:gd name="connsiteX10" fmla="*/ 0 w 2055495"/>
                <a:gd name="connsiteY10" fmla="*/ 358617 h 1059657"/>
                <a:gd name="connsiteX0" fmla="*/ 0 w 2036445"/>
                <a:gd name="connsiteY0" fmla="*/ 358617 h 1059657"/>
                <a:gd name="connsiteX1" fmla="*/ 1615440 w 2036445"/>
                <a:gd name="connsiteY1" fmla="*/ 1059657 h 1059657"/>
                <a:gd name="connsiteX2" fmla="*/ 1723655 w 2036445"/>
                <a:gd name="connsiteY2" fmla="*/ 872075 h 1059657"/>
                <a:gd name="connsiteX3" fmla="*/ 1833192 w 2036445"/>
                <a:gd name="connsiteY3" fmla="*/ 872075 h 1059657"/>
                <a:gd name="connsiteX4" fmla="*/ 1942730 w 2036445"/>
                <a:gd name="connsiteY4" fmla="*/ 686337 h 1059657"/>
                <a:gd name="connsiteX5" fmla="*/ 2036445 w 2036445"/>
                <a:gd name="connsiteY5" fmla="*/ 691516 h 1059657"/>
                <a:gd name="connsiteX6" fmla="*/ 410051 w 2036445"/>
                <a:gd name="connsiteY6" fmla="*/ 0 h 1059657"/>
                <a:gd name="connsiteX7" fmla="*/ 318718 w 2036445"/>
                <a:gd name="connsiteY7" fmla="*/ 2919 h 1059657"/>
                <a:gd name="connsiteX8" fmla="*/ 211561 w 2036445"/>
                <a:gd name="connsiteY8" fmla="*/ 176750 h 1059657"/>
                <a:gd name="connsiteX9" fmla="*/ 113930 w 2036445"/>
                <a:gd name="connsiteY9" fmla="*/ 174368 h 1059657"/>
                <a:gd name="connsiteX10" fmla="*/ 0 w 2036445"/>
                <a:gd name="connsiteY10" fmla="*/ 358617 h 1059657"/>
                <a:gd name="connsiteX0" fmla="*/ 0 w 2036445"/>
                <a:gd name="connsiteY0" fmla="*/ 365761 h 1066801"/>
                <a:gd name="connsiteX1" fmla="*/ 1615440 w 2036445"/>
                <a:gd name="connsiteY1" fmla="*/ 1066801 h 1066801"/>
                <a:gd name="connsiteX2" fmla="*/ 1723655 w 2036445"/>
                <a:gd name="connsiteY2" fmla="*/ 879219 h 1066801"/>
                <a:gd name="connsiteX3" fmla="*/ 1833192 w 2036445"/>
                <a:gd name="connsiteY3" fmla="*/ 879219 h 1066801"/>
                <a:gd name="connsiteX4" fmla="*/ 1942730 w 2036445"/>
                <a:gd name="connsiteY4" fmla="*/ 693481 h 1066801"/>
                <a:gd name="connsiteX5" fmla="*/ 2036445 w 2036445"/>
                <a:gd name="connsiteY5" fmla="*/ 698660 h 1066801"/>
                <a:gd name="connsiteX6" fmla="*/ 419576 w 2036445"/>
                <a:gd name="connsiteY6" fmla="*/ 0 h 1066801"/>
                <a:gd name="connsiteX7" fmla="*/ 318718 w 2036445"/>
                <a:gd name="connsiteY7" fmla="*/ 10063 h 1066801"/>
                <a:gd name="connsiteX8" fmla="*/ 211561 w 2036445"/>
                <a:gd name="connsiteY8" fmla="*/ 183894 h 1066801"/>
                <a:gd name="connsiteX9" fmla="*/ 113930 w 2036445"/>
                <a:gd name="connsiteY9" fmla="*/ 181512 h 1066801"/>
                <a:gd name="connsiteX10" fmla="*/ 0 w 2036445"/>
                <a:gd name="connsiteY10" fmla="*/ 365761 h 1066801"/>
                <a:gd name="connsiteX0" fmla="*/ 0 w 2036445"/>
                <a:gd name="connsiteY0" fmla="*/ 365761 h 1066801"/>
                <a:gd name="connsiteX1" fmla="*/ 1615440 w 2036445"/>
                <a:gd name="connsiteY1" fmla="*/ 1066801 h 1066801"/>
                <a:gd name="connsiteX2" fmla="*/ 1723655 w 2036445"/>
                <a:gd name="connsiteY2" fmla="*/ 879219 h 1066801"/>
                <a:gd name="connsiteX3" fmla="*/ 1833192 w 2036445"/>
                <a:gd name="connsiteY3" fmla="*/ 879219 h 1066801"/>
                <a:gd name="connsiteX4" fmla="*/ 1918918 w 2036445"/>
                <a:gd name="connsiteY4" fmla="*/ 693481 h 1066801"/>
                <a:gd name="connsiteX5" fmla="*/ 2036445 w 2036445"/>
                <a:gd name="connsiteY5" fmla="*/ 698660 h 1066801"/>
                <a:gd name="connsiteX6" fmla="*/ 419576 w 2036445"/>
                <a:gd name="connsiteY6" fmla="*/ 0 h 1066801"/>
                <a:gd name="connsiteX7" fmla="*/ 318718 w 2036445"/>
                <a:gd name="connsiteY7" fmla="*/ 10063 h 1066801"/>
                <a:gd name="connsiteX8" fmla="*/ 211561 w 2036445"/>
                <a:gd name="connsiteY8" fmla="*/ 183894 h 1066801"/>
                <a:gd name="connsiteX9" fmla="*/ 113930 w 2036445"/>
                <a:gd name="connsiteY9" fmla="*/ 181512 h 1066801"/>
                <a:gd name="connsiteX10" fmla="*/ 0 w 2036445"/>
                <a:gd name="connsiteY10" fmla="*/ 365761 h 1066801"/>
                <a:gd name="connsiteX0" fmla="*/ 0 w 2036445"/>
                <a:gd name="connsiteY0" fmla="*/ 365761 h 1066801"/>
                <a:gd name="connsiteX1" fmla="*/ 1615440 w 2036445"/>
                <a:gd name="connsiteY1" fmla="*/ 1066801 h 1066801"/>
                <a:gd name="connsiteX2" fmla="*/ 1723655 w 2036445"/>
                <a:gd name="connsiteY2" fmla="*/ 879219 h 1066801"/>
                <a:gd name="connsiteX3" fmla="*/ 1826048 w 2036445"/>
                <a:gd name="connsiteY3" fmla="*/ 883981 h 1066801"/>
                <a:gd name="connsiteX4" fmla="*/ 1918918 w 2036445"/>
                <a:gd name="connsiteY4" fmla="*/ 693481 h 1066801"/>
                <a:gd name="connsiteX5" fmla="*/ 2036445 w 2036445"/>
                <a:gd name="connsiteY5" fmla="*/ 698660 h 1066801"/>
                <a:gd name="connsiteX6" fmla="*/ 419576 w 2036445"/>
                <a:gd name="connsiteY6" fmla="*/ 0 h 1066801"/>
                <a:gd name="connsiteX7" fmla="*/ 318718 w 2036445"/>
                <a:gd name="connsiteY7" fmla="*/ 10063 h 1066801"/>
                <a:gd name="connsiteX8" fmla="*/ 211561 w 2036445"/>
                <a:gd name="connsiteY8" fmla="*/ 183894 h 1066801"/>
                <a:gd name="connsiteX9" fmla="*/ 113930 w 2036445"/>
                <a:gd name="connsiteY9" fmla="*/ 181512 h 1066801"/>
                <a:gd name="connsiteX10" fmla="*/ 0 w 2036445"/>
                <a:gd name="connsiteY10" fmla="*/ 365761 h 1066801"/>
                <a:gd name="connsiteX0" fmla="*/ 0 w 2048351"/>
                <a:gd name="connsiteY0" fmla="*/ 365761 h 1066801"/>
                <a:gd name="connsiteX1" fmla="*/ 1615440 w 2048351"/>
                <a:gd name="connsiteY1" fmla="*/ 1066801 h 1066801"/>
                <a:gd name="connsiteX2" fmla="*/ 1723655 w 2048351"/>
                <a:gd name="connsiteY2" fmla="*/ 879219 h 1066801"/>
                <a:gd name="connsiteX3" fmla="*/ 1826048 w 2048351"/>
                <a:gd name="connsiteY3" fmla="*/ 883981 h 1066801"/>
                <a:gd name="connsiteX4" fmla="*/ 1918918 w 2048351"/>
                <a:gd name="connsiteY4" fmla="*/ 693481 h 1066801"/>
                <a:gd name="connsiteX5" fmla="*/ 2048351 w 2048351"/>
                <a:gd name="connsiteY5" fmla="*/ 701041 h 1066801"/>
                <a:gd name="connsiteX6" fmla="*/ 419576 w 2048351"/>
                <a:gd name="connsiteY6" fmla="*/ 0 h 1066801"/>
                <a:gd name="connsiteX7" fmla="*/ 318718 w 2048351"/>
                <a:gd name="connsiteY7" fmla="*/ 10063 h 1066801"/>
                <a:gd name="connsiteX8" fmla="*/ 211561 w 2048351"/>
                <a:gd name="connsiteY8" fmla="*/ 183894 h 1066801"/>
                <a:gd name="connsiteX9" fmla="*/ 113930 w 2048351"/>
                <a:gd name="connsiteY9" fmla="*/ 181512 h 1066801"/>
                <a:gd name="connsiteX10" fmla="*/ 0 w 2048351"/>
                <a:gd name="connsiteY10" fmla="*/ 365761 h 1066801"/>
                <a:gd name="connsiteX0" fmla="*/ 0 w 2048351"/>
                <a:gd name="connsiteY0" fmla="*/ 365761 h 1066801"/>
                <a:gd name="connsiteX1" fmla="*/ 85355 w 2048351"/>
                <a:gd name="connsiteY1" fmla="*/ 400588 h 1066801"/>
                <a:gd name="connsiteX2" fmla="*/ 1615440 w 2048351"/>
                <a:gd name="connsiteY2" fmla="*/ 1066801 h 1066801"/>
                <a:gd name="connsiteX3" fmla="*/ 1723655 w 2048351"/>
                <a:gd name="connsiteY3" fmla="*/ 879219 h 1066801"/>
                <a:gd name="connsiteX4" fmla="*/ 1826048 w 2048351"/>
                <a:gd name="connsiteY4" fmla="*/ 883981 h 1066801"/>
                <a:gd name="connsiteX5" fmla="*/ 1918918 w 2048351"/>
                <a:gd name="connsiteY5" fmla="*/ 693481 h 1066801"/>
                <a:gd name="connsiteX6" fmla="*/ 2048351 w 2048351"/>
                <a:gd name="connsiteY6" fmla="*/ 701041 h 1066801"/>
                <a:gd name="connsiteX7" fmla="*/ 419576 w 2048351"/>
                <a:gd name="connsiteY7" fmla="*/ 0 h 1066801"/>
                <a:gd name="connsiteX8" fmla="*/ 318718 w 2048351"/>
                <a:gd name="connsiteY8" fmla="*/ 10063 h 1066801"/>
                <a:gd name="connsiteX9" fmla="*/ 211561 w 2048351"/>
                <a:gd name="connsiteY9" fmla="*/ 183894 h 1066801"/>
                <a:gd name="connsiteX10" fmla="*/ 113930 w 2048351"/>
                <a:gd name="connsiteY10" fmla="*/ 181512 h 1066801"/>
                <a:gd name="connsiteX11" fmla="*/ 0 w 2048351"/>
                <a:gd name="connsiteY11" fmla="*/ 365761 h 1066801"/>
                <a:gd name="connsiteX0" fmla="*/ 0 w 2048351"/>
                <a:gd name="connsiteY0" fmla="*/ 365761 h 1066801"/>
                <a:gd name="connsiteX1" fmla="*/ 85355 w 2048351"/>
                <a:gd name="connsiteY1" fmla="*/ 400588 h 1066801"/>
                <a:gd name="connsiteX2" fmla="*/ 1466480 w 2048351"/>
                <a:gd name="connsiteY2" fmla="*/ 998282 h 1066801"/>
                <a:gd name="connsiteX3" fmla="*/ 1615440 w 2048351"/>
                <a:gd name="connsiteY3" fmla="*/ 1066801 h 1066801"/>
                <a:gd name="connsiteX4" fmla="*/ 1723655 w 2048351"/>
                <a:gd name="connsiteY4" fmla="*/ 879219 h 1066801"/>
                <a:gd name="connsiteX5" fmla="*/ 1826048 w 2048351"/>
                <a:gd name="connsiteY5" fmla="*/ 883981 h 1066801"/>
                <a:gd name="connsiteX6" fmla="*/ 1918918 w 2048351"/>
                <a:gd name="connsiteY6" fmla="*/ 693481 h 1066801"/>
                <a:gd name="connsiteX7" fmla="*/ 2048351 w 2048351"/>
                <a:gd name="connsiteY7" fmla="*/ 701041 h 1066801"/>
                <a:gd name="connsiteX8" fmla="*/ 419576 w 2048351"/>
                <a:gd name="connsiteY8" fmla="*/ 0 h 1066801"/>
                <a:gd name="connsiteX9" fmla="*/ 318718 w 2048351"/>
                <a:gd name="connsiteY9" fmla="*/ 10063 h 1066801"/>
                <a:gd name="connsiteX10" fmla="*/ 211561 w 2048351"/>
                <a:gd name="connsiteY10" fmla="*/ 183894 h 1066801"/>
                <a:gd name="connsiteX11" fmla="*/ 113930 w 2048351"/>
                <a:gd name="connsiteY11" fmla="*/ 181512 h 1066801"/>
                <a:gd name="connsiteX12" fmla="*/ 0 w 2048351"/>
                <a:gd name="connsiteY12" fmla="*/ 365761 h 1066801"/>
                <a:gd name="connsiteX0" fmla="*/ 0 w 2048351"/>
                <a:gd name="connsiteY0" fmla="*/ 365761 h 1131632"/>
                <a:gd name="connsiteX1" fmla="*/ 85355 w 2048351"/>
                <a:gd name="connsiteY1" fmla="*/ 400588 h 1131632"/>
                <a:gd name="connsiteX2" fmla="*/ 1564111 w 2048351"/>
                <a:gd name="connsiteY2" fmla="*/ 1131632 h 1131632"/>
                <a:gd name="connsiteX3" fmla="*/ 1615440 w 2048351"/>
                <a:gd name="connsiteY3" fmla="*/ 1066801 h 1131632"/>
                <a:gd name="connsiteX4" fmla="*/ 1723655 w 2048351"/>
                <a:gd name="connsiteY4" fmla="*/ 879219 h 1131632"/>
                <a:gd name="connsiteX5" fmla="*/ 1826048 w 2048351"/>
                <a:gd name="connsiteY5" fmla="*/ 883981 h 1131632"/>
                <a:gd name="connsiteX6" fmla="*/ 1918918 w 2048351"/>
                <a:gd name="connsiteY6" fmla="*/ 693481 h 1131632"/>
                <a:gd name="connsiteX7" fmla="*/ 2048351 w 2048351"/>
                <a:gd name="connsiteY7" fmla="*/ 701041 h 1131632"/>
                <a:gd name="connsiteX8" fmla="*/ 419576 w 2048351"/>
                <a:gd name="connsiteY8" fmla="*/ 0 h 1131632"/>
                <a:gd name="connsiteX9" fmla="*/ 318718 w 2048351"/>
                <a:gd name="connsiteY9" fmla="*/ 10063 h 1131632"/>
                <a:gd name="connsiteX10" fmla="*/ 211561 w 2048351"/>
                <a:gd name="connsiteY10" fmla="*/ 183894 h 1131632"/>
                <a:gd name="connsiteX11" fmla="*/ 113930 w 2048351"/>
                <a:gd name="connsiteY11" fmla="*/ 181512 h 1131632"/>
                <a:gd name="connsiteX12" fmla="*/ 0 w 2048351"/>
                <a:gd name="connsiteY12" fmla="*/ 365761 h 1131632"/>
                <a:gd name="connsiteX0" fmla="*/ 50376 w 2098727"/>
                <a:gd name="connsiteY0" fmla="*/ 365761 h 1131632"/>
                <a:gd name="connsiteX1" fmla="*/ 0 w 2098727"/>
                <a:gd name="connsiteY1" fmla="*/ 410113 h 1131632"/>
                <a:gd name="connsiteX2" fmla="*/ 1614487 w 2098727"/>
                <a:gd name="connsiteY2" fmla="*/ 1131632 h 1131632"/>
                <a:gd name="connsiteX3" fmla="*/ 1665816 w 2098727"/>
                <a:gd name="connsiteY3" fmla="*/ 1066801 h 1131632"/>
                <a:gd name="connsiteX4" fmla="*/ 1774031 w 2098727"/>
                <a:gd name="connsiteY4" fmla="*/ 879219 h 1131632"/>
                <a:gd name="connsiteX5" fmla="*/ 1876424 w 2098727"/>
                <a:gd name="connsiteY5" fmla="*/ 883981 h 1131632"/>
                <a:gd name="connsiteX6" fmla="*/ 1969294 w 2098727"/>
                <a:gd name="connsiteY6" fmla="*/ 693481 h 1131632"/>
                <a:gd name="connsiteX7" fmla="*/ 2098727 w 2098727"/>
                <a:gd name="connsiteY7" fmla="*/ 701041 h 1131632"/>
                <a:gd name="connsiteX8" fmla="*/ 469952 w 2098727"/>
                <a:gd name="connsiteY8" fmla="*/ 0 h 1131632"/>
                <a:gd name="connsiteX9" fmla="*/ 369094 w 2098727"/>
                <a:gd name="connsiteY9" fmla="*/ 10063 h 1131632"/>
                <a:gd name="connsiteX10" fmla="*/ 261937 w 2098727"/>
                <a:gd name="connsiteY10" fmla="*/ 183894 h 1131632"/>
                <a:gd name="connsiteX11" fmla="*/ 164306 w 2098727"/>
                <a:gd name="connsiteY11" fmla="*/ 181512 h 1131632"/>
                <a:gd name="connsiteX12" fmla="*/ 50376 w 2098727"/>
                <a:gd name="connsiteY12" fmla="*/ 365761 h 1131632"/>
                <a:gd name="connsiteX0" fmla="*/ 50376 w 2098727"/>
                <a:gd name="connsiteY0" fmla="*/ 365761 h 1131632"/>
                <a:gd name="connsiteX1" fmla="*/ 0 w 2098727"/>
                <a:gd name="connsiteY1" fmla="*/ 410113 h 1131632"/>
                <a:gd name="connsiteX2" fmla="*/ 1614487 w 2098727"/>
                <a:gd name="connsiteY2" fmla="*/ 1131632 h 1131632"/>
                <a:gd name="connsiteX3" fmla="*/ 1665816 w 2098727"/>
                <a:gd name="connsiteY3" fmla="*/ 1066801 h 1131632"/>
                <a:gd name="connsiteX4" fmla="*/ 1774031 w 2098727"/>
                <a:gd name="connsiteY4" fmla="*/ 879219 h 1131632"/>
                <a:gd name="connsiteX5" fmla="*/ 1876424 w 2098727"/>
                <a:gd name="connsiteY5" fmla="*/ 883981 h 1131632"/>
                <a:gd name="connsiteX6" fmla="*/ 1969294 w 2098727"/>
                <a:gd name="connsiteY6" fmla="*/ 693481 h 1131632"/>
                <a:gd name="connsiteX7" fmla="*/ 2098727 w 2098727"/>
                <a:gd name="connsiteY7" fmla="*/ 701041 h 1131632"/>
                <a:gd name="connsiteX8" fmla="*/ 650081 w 2098727"/>
                <a:gd name="connsiteY8" fmla="*/ 76737 h 1131632"/>
                <a:gd name="connsiteX9" fmla="*/ 469952 w 2098727"/>
                <a:gd name="connsiteY9" fmla="*/ 0 h 1131632"/>
                <a:gd name="connsiteX10" fmla="*/ 369094 w 2098727"/>
                <a:gd name="connsiteY10" fmla="*/ 10063 h 1131632"/>
                <a:gd name="connsiteX11" fmla="*/ 261937 w 2098727"/>
                <a:gd name="connsiteY11" fmla="*/ 183894 h 1131632"/>
                <a:gd name="connsiteX12" fmla="*/ 164306 w 2098727"/>
                <a:gd name="connsiteY12" fmla="*/ 181512 h 1131632"/>
                <a:gd name="connsiteX13" fmla="*/ 50376 w 2098727"/>
                <a:gd name="connsiteY13" fmla="*/ 365761 h 1131632"/>
                <a:gd name="connsiteX0" fmla="*/ 50376 w 2098727"/>
                <a:gd name="connsiteY0" fmla="*/ 396180 h 1162051"/>
                <a:gd name="connsiteX1" fmla="*/ 0 w 2098727"/>
                <a:gd name="connsiteY1" fmla="*/ 440532 h 1162051"/>
                <a:gd name="connsiteX2" fmla="*/ 1614487 w 2098727"/>
                <a:gd name="connsiteY2" fmla="*/ 1162051 h 1162051"/>
                <a:gd name="connsiteX3" fmla="*/ 1665816 w 2098727"/>
                <a:gd name="connsiteY3" fmla="*/ 1097220 h 1162051"/>
                <a:gd name="connsiteX4" fmla="*/ 1774031 w 2098727"/>
                <a:gd name="connsiteY4" fmla="*/ 909638 h 1162051"/>
                <a:gd name="connsiteX5" fmla="*/ 1876424 w 2098727"/>
                <a:gd name="connsiteY5" fmla="*/ 914400 h 1162051"/>
                <a:gd name="connsiteX6" fmla="*/ 1969294 w 2098727"/>
                <a:gd name="connsiteY6" fmla="*/ 723900 h 1162051"/>
                <a:gd name="connsiteX7" fmla="*/ 2098727 w 2098727"/>
                <a:gd name="connsiteY7" fmla="*/ 731460 h 1162051"/>
                <a:gd name="connsiteX8" fmla="*/ 514350 w 2098727"/>
                <a:gd name="connsiteY8" fmla="*/ 0 h 1162051"/>
                <a:gd name="connsiteX9" fmla="*/ 469952 w 2098727"/>
                <a:gd name="connsiteY9" fmla="*/ 30419 h 1162051"/>
                <a:gd name="connsiteX10" fmla="*/ 369094 w 2098727"/>
                <a:gd name="connsiteY10" fmla="*/ 40482 h 1162051"/>
                <a:gd name="connsiteX11" fmla="*/ 261937 w 2098727"/>
                <a:gd name="connsiteY11" fmla="*/ 214313 h 1162051"/>
                <a:gd name="connsiteX12" fmla="*/ 164306 w 2098727"/>
                <a:gd name="connsiteY12" fmla="*/ 211931 h 1162051"/>
                <a:gd name="connsiteX13" fmla="*/ 50376 w 2098727"/>
                <a:gd name="connsiteY13" fmla="*/ 396180 h 1162051"/>
                <a:gd name="connsiteX0" fmla="*/ 50376 w 2098727"/>
                <a:gd name="connsiteY0" fmla="*/ 396180 h 1162051"/>
                <a:gd name="connsiteX1" fmla="*/ 0 w 2098727"/>
                <a:gd name="connsiteY1" fmla="*/ 440532 h 1162051"/>
                <a:gd name="connsiteX2" fmla="*/ 1614487 w 2098727"/>
                <a:gd name="connsiteY2" fmla="*/ 1162051 h 1162051"/>
                <a:gd name="connsiteX3" fmla="*/ 1665816 w 2098727"/>
                <a:gd name="connsiteY3" fmla="*/ 1097220 h 1162051"/>
                <a:gd name="connsiteX4" fmla="*/ 1774031 w 2098727"/>
                <a:gd name="connsiteY4" fmla="*/ 909638 h 1162051"/>
                <a:gd name="connsiteX5" fmla="*/ 1876424 w 2098727"/>
                <a:gd name="connsiteY5" fmla="*/ 914400 h 1162051"/>
                <a:gd name="connsiteX6" fmla="*/ 1969294 w 2098727"/>
                <a:gd name="connsiteY6" fmla="*/ 723900 h 1162051"/>
                <a:gd name="connsiteX7" fmla="*/ 2098727 w 2098727"/>
                <a:gd name="connsiteY7" fmla="*/ 731460 h 1162051"/>
                <a:gd name="connsiteX8" fmla="*/ 1990724 w 2098727"/>
                <a:gd name="connsiteY8" fmla="*/ 676276 h 1162051"/>
                <a:gd name="connsiteX9" fmla="*/ 514350 w 2098727"/>
                <a:gd name="connsiteY9" fmla="*/ 0 h 1162051"/>
                <a:gd name="connsiteX10" fmla="*/ 469952 w 2098727"/>
                <a:gd name="connsiteY10" fmla="*/ 30419 h 1162051"/>
                <a:gd name="connsiteX11" fmla="*/ 369094 w 2098727"/>
                <a:gd name="connsiteY11" fmla="*/ 40482 h 1162051"/>
                <a:gd name="connsiteX12" fmla="*/ 261937 w 2098727"/>
                <a:gd name="connsiteY12" fmla="*/ 214313 h 1162051"/>
                <a:gd name="connsiteX13" fmla="*/ 164306 w 2098727"/>
                <a:gd name="connsiteY13" fmla="*/ 211931 h 1162051"/>
                <a:gd name="connsiteX14" fmla="*/ 50376 w 2098727"/>
                <a:gd name="connsiteY14" fmla="*/ 396180 h 1162051"/>
                <a:gd name="connsiteX0" fmla="*/ 50376 w 2140743"/>
                <a:gd name="connsiteY0" fmla="*/ 396180 h 1162051"/>
                <a:gd name="connsiteX1" fmla="*/ 0 w 2140743"/>
                <a:gd name="connsiteY1" fmla="*/ 440532 h 1162051"/>
                <a:gd name="connsiteX2" fmla="*/ 1614487 w 2140743"/>
                <a:gd name="connsiteY2" fmla="*/ 1162051 h 1162051"/>
                <a:gd name="connsiteX3" fmla="*/ 1665816 w 2140743"/>
                <a:gd name="connsiteY3" fmla="*/ 1097220 h 1162051"/>
                <a:gd name="connsiteX4" fmla="*/ 1774031 w 2140743"/>
                <a:gd name="connsiteY4" fmla="*/ 909638 h 1162051"/>
                <a:gd name="connsiteX5" fmla="*/ 1876424 w 2140743"/>
                <a:gd name="connsiteY5" fmla="*/ 914400 h 1162051"/>
                <a:gd name="connsiteX6" fmla="*/ 1969294 w 2140743"/>
                <a:gd name="connsiteY6" fmla="*/ 723900 h 1162051"/>
                <a:gd name="connsiteX7" fmla="*/ 2098727 w 2140743"/>
                <a:gd name="connsiteY7" fmla="*/ 731460 h 1162051"/>
                <a:gd name="connsiteX8" fmla="*/ 2140743 w 2140743"/>
                <a:gd name="connsiteY8" fmla="*/ 702470 h 1162051"/>
                <a:gd name="connsiteX9" fmla="*/ 514350 w 2140743"/>
                <a:gd name="connsiteY9" fmla="*/ 0 h 1162051"/>
                <a:gd name="connsiteX10" fmla="*/ 469952 w 2140743"/>
                <a:gd name="connsiteY10" fmla="*/ 30419 h 1162051"/>
                <a:gd name="connsiteX11" fmla="*/ 369094 w 2140743"/>
                <a:gd name="connsiteY11" fmla="*/ 40482 h 1162051"/>
                <a:gd name="connsiteX12" fmla="*/ 261937 w 2140743"/>
                <a:gd name="connsiteY12" fmla="*/ 214313 h 1162051"/>
                <a:gd name="connsiteX13" fmla="*/ 164306 w 2140743"/>
                <a:gd name="connsiteY13" fmla="*/ 211931 h 1162051"/>
                <a:gd name="connsiteX14" fmla="*/ 50376 w 2140743"/>
                <a:gd name="connsiteY14" fmla="*/ 396180 h 1162051"/>
                <a:gd name="connsiteX0" fmla="*/ 50376 w 2140743"/>
                <a:gd name="connsiteY0" fmla="*/ 396180 h 1159669"/>
                <a:gd name="connsiteX1" fmla="*/ 0 w 2140743"/>
                <a:gd name="connsiteY1" fmla="*/ 440532 h 1159669"/>
                <a:gd name="connsiteX2" fmla="*/ 1593056 w 2140743"/>
                <a:gd name="connsiteY2" fmla="*/ 1159669 h 1159669"/>
                <a:gd name="connsiteX3" fmla="*/ 1665816 w 2140743"/>
                <a:gd name="connsiteY3" fmla="*/ 1097220 h 1159669"/>
                <a:gd name="connsiteX4" fmla="*/ 1774031 w 2140743"/>
                <a:gd name="connsiteY4" fmla="*/ 909638 h 1159669"/>
                <a:gd name="connsiteX5" fmla="*/ 1876424 w 2140743"/>
                <a:gd name="connsiteY5" fmla="*/ 914400 h 1159669"/>
                <a:gd name="connsiteX6" fmla="*/ 1969294 w 2140743"/>
                <a:gd name="connsiteY6" fmla="*/ 723900 h 1159669"/>
                <a:gd name="connsiteX7" fmla="*/ 2098727 w 2140743"/>
                <a:gd name="connsiteY7" fmla="*/ 731460 h 1159669"/>
                <a:gd name="connsiteX8" fmla="*/ 2140743 w 2140743"/>
                <a:gd name="connsiteY8" fmla="*/ 702470 h 1159669"/>
                <a:gd name="connsiteX9" fmla="*/ 514350 w 2140743"/>
                <a:gd name="connsiteY9" fmla="*/ 0 h 1159669"/>
                <a:gd name="connsiteX10" fmla="*/ 469952 w 2140743"/>
                <a:gd name="connsiteY10" fmla="*/ 30419 h 1159669"/>
                <a:gd name="connsiteX11" fmla="*/ 369094 w 2140743"/>
                <a:gd name="connsiteY11" fmla="*/ 40482 h 1159669"/>
                <a:gd name="connsiteX12" fmla="*/ 261937 w 2140743"/>
                <a:gd name="connsiteY12" fmla="*/ 214313 h 1159669"/>
                <a:gd name="connsiteX13" fmla="*/ 164306 w 2140743"/>
                <a:gd name="connsiteY13" fmla="*/ 211931 h 1159669"/>
                <a:gd name="connsiteX14" fmla="*/ 50376 w 2140743"/>
                <a:gd name="connsiteY14" fmla="*/ 396180 h 1159669"/>
                <a:gd name="connsiteX0" fmla="*/ 50376 w 2140743"/>
                <a:gd name="connsiteY0" fmla="*/ 396180 h 1137444"/>
                <a:gd name="connsiteX1" fmla="*/ 0 w 2140743"/>
                <a:gd name="connsiteY1" fmla="*/ 440532 h 1137444"/>
                <a:gd name="connsiteX2" fmla="*/ 1608931 w 2140743"/>
                <a:gd name="connsiteY2" fmla="*/ 1137444 h 1137444"/>
                <a:gd name="connsiteX3" fmla="*/ 1665816 w 2140743"/>
                <a:gd name="connsiteY3" fmla="*/ 1097220 h 1137444"/>
                <a:gd name="connsiteX4" fmla="*/ 1774031 w 2140743"/>
                <a:gd name="connsiteY4" fmla="*/ 909638 h 1137444"/>
                <a:gd name="connsiteX5" fmla="*/ 1876424 w 2140743"/>
                <a:gd name="connsiteY5" fmla="*/ 914400 h 1137444"/>
                <a:gd name="connsiteX6" fmla="*/ 1969294 w 2140743"/>
                <a:gd name="connsiteY6" fmla="*/ 723900 h 1137444"/>
                <a:gd name="connsiteX7" fmla="*/ 2098727 w 2140743"/>
                <a:gd name="connsiteY7" fmla="*/ 731460 h 1137444"/>
                <a:gd name="connsiteX8" fmla="*/ 2140743 w 2140743"/>
                <a:gd name="connsiteY8" fmla="*/ 702470 h 1137444"/>
                <a:gd name="connsiteX9" fmla="*/ 514350 w 2140743"/>
                <a:gd name="connsiteY9" fmla="*/ 0 h 1137444"/>
                <a:gd name="connsiteX10" fmla="*/ 469952 w 2140743"/>
                <a:gd name="connsiteY10" fmla="*/ 30419 h 1137444"/>
                <a:gd name="connsiteX11" fmla="*/ 369094 w 2140743"/>
                <a:gd name="connsiteY11" fmla="*/ 40482 h 1137444"/>
                <a:gd name="connsiteX12" fmla="*/ 261937 w 2140743"/>
                <a:gd name="connsiteY12" fmla="*/ 214313 h 1137444"/>
                <a:gd name="connsiteX13" fmla="*/ 164306 w 2140743"/>
                <a:gd name="connsiteY13" fmla="*/ 211931 h 1137444"/>
                <a:gd name="connsiteX14" fmla="*/ 50376 w 2140743"/>
                <a:gd name="connsiteY14" fmla="*/ 396180 h 1137444"/>
                <a:gd name="connsiteX0" fmla="*/ 50376 w 2140743"/>
                <a:gd name="connsiteY0" fmla="*/ 396180 h 1144588"/>
                <a:gd name="connsiteX1" fmla="*/ 0 w 2140743"/>
                <a:gd name="connsiteY1" fmla="*/ 440532 h 1144588"/>
                <a:gd name="connsiteX2" fmla="*/ 1592262 w 2140743"/>
                <a:gd name="connsiteY2" fmla="*/ 1144588 h 1144588"/>
                <a:gd name="connsiteX3" fmla="*/ 1665816 w 2140743"/>
                <a:gd name="connsiteY3" fmla="*/ 1097220 h 1144588"/>
                <a:gd name="connsiteX4" fmla="*/ 1774031 w 2140743"/>
                <a:gd name="connsiteY4" fmla="*/ 909638 h 1144588"/>
                <a:gd name="connsiteX5" fmla="*/ 1876424 w 2140743"/>
                <a:gd name="connsiteY5" fmla="*/ 914400 h 1144588"/>
                <a:gd name="connsiteX6" fmla="*/ 1969294 w 2140743"/>
                <a:gd name="connsiteY6" fmla="*/ 723900 h 1144588"/>
                <a:gd name="connsiteX7" fmla="*/ 2098727 w 2140743"/>
                <a:gd name="connsiteY7" fmla="*/ 731460 h 1144588"/>
                <a:gd name="connsiteX8" fmla="*/ 2140743 w 2140743"/>
                <a:gd name="connsiteY8" fmla="*/ 702470 h 1144588"/>
                <a:gd name="connsiteX9" fmla="*/ 514350 w 2140743"/>
                <a:gd name="connsiteY9" fmla="*/ 0 h 1144588"/>
                <a:gd name="connsiteX10" fmla="*/ 469952 w 2140743"/>
                <a:gd name="connsiteY10" fmla="*/ 30419 h 1144588"/>
                <a:gd name="connsiteX11" fmla="*/ 369094 w 2140743"/>
                <a:gd name="connsiteY11" fmla="*/ 40482 h 1144588"/>
                <a:gd name="connsiteX12" fmla="*/ 261937 w 2140743"/>
                <a:gd name="connsiteY12" fmla="*/ 214313 h 1144588"/>
                <a:gd name="connsiteX13" fmla="*/ 164306 w 2140743"/>
                <a:gd name="connsiteY13" fmla="*/ 211931 h 1144588"/>
                <a:gd name="connsiteX14" fmla="*/ 50376 w 2140743"/>
                <a:gd name="connsiteY14" fmla="*/ 396180 h 114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40743" h="1144588">
                  <a:moveTo>
                    <a:pt x="50376" y="396180"/>
                  </a:moveTo>
                  <a:lnTo>
                    <a:pt x="0" y="440532"/>
                  </a:lnTo>
                  <a:lnTo>
                    <a:pt x="1592262" y="1144588"/>
                  </a:lnTo>
                  <a:lnTo>
                    <a:pt x="1665816" y="1097220"/>
                  </a:lnTo>
                  <a:lnTo>
                    <a:pt x="1774031" y="909638"/>
                  </a:lnTo>
                  <a:lnTo>
                    <a:pt x="1876424" y="914400"/>
                  </a:lnTo>
                  <a:lnTo>
                    <a:pt x="1969294" y="723900"/>
                  </a:lnTo>
                  <a:lnTo>
                    <a:pt x="2098727" y="731460"/>
                  </a:lnTo>
                  <a:lnTo>
                    <a:pt x="2140743" y="702470"/>
                  </a:lnTo>
                  <a:lnTo>
                    <a:pt x="514350" y="0"/>
                  </a:lnTo>
                  <a:lnTo>
                    <a:pt x="469952" y="30419"/>
                  </a:lnTo>
                  <a:lnTo>
                    <a:pt x="369094" y="40482"/>
                  </a:lnTo>
                  <a:lnTo>
                    <a:pt x="261937" y="214313"/>
                  </a:lnTo>
                  <a:lnTo>
                    <a:pt x="164306" y="211931"/>
                  </a:lnTo>
                  <a:lnTo>
                    <a:pt x="50376" y="396180"/>
                  </a:lnTo>
                  <a:close/>
                </a:path>
              </a:pathLst>
            </a:custGeom>
            <a:solidFill>
              <a:srgbClr val="CDB9A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CA4F8FE4-E534-4781-E535-87172410F1C4}"/>
                </a:ext>
              </a:extLst>
            </p:cNvPr>
            <p:cNvCxnSpPr>
              <a:cxnSpLocks/>
              <a:stCxn id="11" idx="0"/>
              <a:endCxn id="11" idx="3"/>
            </p:cNvCxnSpPr>
            <p:nvPr/>
          </p:nvCxnSpPr>
          <p:spPr>
            <a:xfrm>
              <a:off x="7148883" y="3501329"/>
              <a:ext cx="1615440" cy="70104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B4E630EB-1443-B1CD-D8F5-B276427E787E}"/>
                </a:ext>
              </a:extLst>
            </p:cNvPr>
            <p:cNvCxnSpPr>
              <a:cxnSpLocks/>
              <a:endCxn id="11" idx="4"/>
            </p:cNvCxnSpPr>
            <p:nvPr/>
          </p:nvCxnSpPr>
          <p:spPr>
            <a:xfrm>
              <a:off x="7252933" y="3317052"/>
              <a:ext cx="1619605" cy="69773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5C8AA53B-FBBF-FB21-2DCE-C449D4906F6F}"/>
                </a:ext>
              </a:extLst>
            </p:cNvPr>
            <p:cNvCxnSpPr>
              <a:cxnSpLocks/>
              <a:stCxn id="11" idx="12"/>
              <a:endCxn id="11" idx="5"/>
            </p:cNvCxnSpPr>
            <p:nvPr/>
          </p:nvCxnSpPr>
          <p:spPr>
            <a:xfrm>
              <a:off x="7360444" y="3319462"/>
              <a:ext cx="1614487" cy="7000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BB391F3-2F9D-F9D8-BACD-F65E2A187A32}"/>
                </a:ext>
              </a:extLst>
            </p:cNvPr>
            <p:cNvCxnSpPr>
              <a:cxnSpLocks/>
              <a:stCxn id="11" idx="11"/>
              <a:endCxn id="11" idx="6"/>
            </p:cNvCxnSpPr>
            <p:nvPr/>
          </p:nvCxnSpPr>
          <p:spPr>
            <a:xfrm>
              <a:off x="7467601" y="3145631"/>
              <a:ext cx="1600200" cy="6834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801CCF67-995C-F3AD-CE5B-C3A2F3F9EDA1}"/>
                </a:ext>
              </a:extLst>
            </p:cNvPr>
            <p:cNvCxnSpPr>
              <a:cxnSpLocks/>
              <a:stCxn id="11" idx="10"/>
              <a:endCxn id="11" idx="7"/>
            </p:cNvCxnSpPr>
            <p:nvPr/>
          </p:nvCxnSpPr>
          <p:spPr>
            <a:xfrm>
              <a:off x="7568459" y="3135568"/>
              <a:ext cx="1628775" cy="70104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Forme libre : forme 92">
            <a:extLst>
              <a:ext uri="{FF2B5EF4-FFF2-40B4-BE49-F238E27FC236}">
                <a16:creationId xmlns:a16="http://schemas.microsoft.com/office/drawing/2014/main" id="{6FA4EFFC-778D-4C4A-0BEF-49901DFB19D7}"/>
              </a:ext>
            </a:extLst>
          </p:cNvPr>
          <p:cNvSpPr/>
          <p:nvPr/>
        </p:nvSpPr>
        <p:spPr>
          <a:xfrm>
            <a:off x="7797800" y="3866355"/>
            <a:ext cx="1193800" cy="502445"/>
          </a:xfrm>
          <a:custGeom>
            <a:avLst/>
            <a:gdLst>
              <a:gd name="connsiteX0" fmla="*/ 0 w 349250"/>
              <a:gd name="connsiteY0" fmla="*/ 361950 h 361950"/>
              <a:gd name="connsiteX1" fmla="*/ 349250 w 349250"/>
              <a:gd name="connsiteY1" fmla="*/ 63500 h 361950"/>
              <a:gd name="connsiteX2" fmla="*/ 349250 w 349250"/>
              <a:gd name="connsiteY2" fmla="*/ 0 h 361950"/>
              <a:gd name="connsiteX3" fmla="*/ 222250 w 349250"/>
              <a:gd name="connsiteY3" fmla="*/ 0 h 361950"/>
              <a:gd name="connsiteX4" fmla="*/ 127000 w 349250"/>
              <a:gd name="connsiteY4" fmla="*/ 184150 h 361950"/>
              <a:gd name="connsiteX5" fmla="*/ 44450 w 349250"/>
              <a:gd name="connsiteY5" fmla="*/ 247650 h 361950"/>
              <a:gd name="connsiteX6" fmla="*/ 12700 w 349250"/>
              <a:gd name="connsiteY6" fmla="*/ 228600 h 361950"/>
              <a:gd name="connsiteX7" fmla="*/ 0 w 349250"/>
              <a:gd name="connsiteY7" fmla="*/ 361950 h 361950"/>
              <a:gd name="connsiteX0" fmla="*/ 0 w 349250"/>
              <a:gd name="connsiteY0" fmla="*/ 361950 h 361950"/>
              <a:gd name="connsiteX1" fmla="*/ 349250 w 349250"/>
              <a:gd name="connsiteY1" fmla="*/ 63500 h 361950"/>
              <a:gd name="connsiteX2" fmla="*/ 349250 w 349250"/>
              <a:gd name="connsiteY2" fmla="*/ 0 h 361950"/>
              <a:gd name="connsiteX3" fmla="*/ 222250 w 349250"/>
              <a:gd name="connsiteY3" fmla="*/ 0 h 361950"/>
              <a:gd name="connsiteX4" fmla="*/ 127000 w 349250"/>
              <a:gd name="connsiteY4" fmla="*/ 184150 h 361950"/>
              <a:gd name="connsiteX5" fmla="*/ 44450 w 349250"/>
              <a:gd name="connsiteY5" fmla="*/ 247650 h 361950"/>
              <a:gd name="connsiteX6" fmla="*/ 5556 w 349250"/>
              <a:gd name="connsiteY6" fmla="*/ 242887 h 361950"/>
              <a:gd name="connsiteX7" fmla="*/ 0 w 349250"/>
              <a:gd name="connsiteY7" fmla="*/ 361950 h 361950"/>
              <a:gd name="connsiteX0" fmla="*/ 794 w 350044"/>
              <a:gd name="connsiteY0" fmla="*/ 361950 h 361950"/>
              <a:gd name="connsiteX1" fmla="*/ 350044 w 350044"/>
              <a:gd name="connsiteY1" fmla="*/ 63500 h 361950"/>
              <a:gd name="connsiteX2" fmla="*/ 350044 w 350044"/>
              <a:gd name="connsiteY2" fmla="*/ 0 h 361950"/>
              <a:gd name="connsiteX3" fmla="*/ 223044 w 350044"/>
              <a:gd name="connsiteY3" fmla="*/ 0 h 361950"/>
              <a:gd name="connsiteX4" fmla="*/ 127794 w 350044"/>
              <a:gd name="connsiteY4" fmla="*/ 184150 h 361950"/>
              <a:gd name="connsiteX5" fmla="*/ 45244 w 350044"/>
              <a:gd name="connsiteY5" fmla="*/ 247650 h 361950"/>
              <a:gd name="connsiteX6" fmla="*/ 6350 w 350044"/>
              <a:gd name="connsiteY6" fmla="*/ 242887 h 361950"/>
              <a:gd name="connsiteX7" fmla="*/ 0 w 350044"/>
              <a:gd name="connsiteY7" fmla="*/ 319881 h 361950"/>
              <a:gd name="connsiteX8" fmla="*/ 794 w 350044"/>
              <a:gd name="connsiteY8" fmla="*/ 361950 h 361950"/>
              <a:gd name="connsiteX0" fmla="*/ 794 w 350044"/>
              <a:gd name="connsiteY0" fmla="*/ 361950 h 361950"/>
              <a:gd name="connsiteX1" fmla="*/ 350044 w 350044"/>
              <a:gd name="connsiteY1" fmla="*/ 63500 h 361950"/>
              <a:gd name="connsiteX2" fmla="*/ 350044 w 350044"/>
              <a:gd name="connsiteY2" fmla="*/ 0 h 361950"/>
              <a:gd name="connsiteX3" fmla="*/ 223044 w 350044"/>
              <a:gd name="connsiteY3" fmla="*/ 0 h 361950"/>
              <a:gd name="connsiteX4" fmla="*/ 127794 w 350044"/>
              <a:gd name="connsiteY4" fmla="*/ 184150 h 361950"/>
              <a:gd name="connsiteX5" fmla="*/ 45244 w 350044"/>
              <a:gd name="connsiteY5" fmla="*/ 247650 h 361950"/>
              <a:gd name="connsiteX6" fmla="*/ 6350 w 350044"/>
              <a:gd name="connsiteY6" fmla="*/ 242887 h 361950"/>
              <a:gd name="connsiteX7" fmla="*/ 7144 w 350044"/>
              <a:gd name="connsiteY7" fmla="*/ 274638 h 361950"/>
              <a:gd name="connsiteX8" fmla="*/ 0 w 350044"/>
              <a:gd name="connsiteY8" fmla="*/ 319881 h 361950"/>
              <a:gd name="connsiteX9" fmla="*/ 794 w 350044"/>
              <a:gd name="connsiteY9" fmla="*/ 361950 h 361950"/>
              <a:gd name="connsiteX0" fmla="*/ 0 w 349250"/>
              <a:gd name="connsiteY0" fmla="*/ 361950 h 361950"/>
              <a:gd name="connsiteX1" fmla="*/ 349250 w 349250"/>
              <a:gd name="connsiteY1" fmla="*/ 63500 h 361950"/>
              <a:gd name="connsiteX2" fmla="*/ 349250 w 349250"/>
              <a:gd name="connsiteY2" fmla="*/ 0 h 361950"/>
              <a:gd name="connsiteX3" fmla="*/ 222250 w 349250"/>
              <a:gd name="connsiteY3" fmla="*/ 0 h 361950"/>
              <a:gd name="connsiteX4" fmla="*/ 127000 w 349250"/>
              <a:gd name="connsiteY4" fmla="*/ 184150 h 361950"/>
              <a:gd name="connsiteX5" fmla="*/ 44450 w 349250"/>
              <a:gd name="connsiteY5" fmla="*/ 247650 h 361950"/>
              <a:gd name="connsiteX6" fmla="*/ 5556 w 349250"/>
              <a:gd name="connsiteY6" fmla="*/ 242887 h 361950"/>
              <a:gd name="connsiteX7" fmla="*/ 6350 w 349250"/>
              <a:gd name="connsiteY7" fmla="*/ 274638 h 361950"/>
              <a:gd name="connsiteX8" fmla="*/ 0 w 349250"/>
              <a:gd name="connsiteY8" fmla="*/ 361950 h 361950"/>
              <a:gd name="connsiteX0" fmla="*/ 844550 w 1193800"/>
              <a:gd name="connsiteY0" fmla="*/ 502445 h 502445"/>
              <a:gd name="connsiteX1" fmla="*/ 1193800 w 1193800"/>
              <a:gd name="connsiteY1" fmla="*/ 203995 h 502445"/>
              <a:gd name="connsiteX2" fmla="*/ 1193800 w 1193800"/>
              <a:gd name="connsiteY2" fmla="*/ 140495 h 502445"/>
              <a:gd name="connsiteX3" fmla="*/ 1066800 w 1193800"/>
              <a:gd name="connsiteY3" fmla="*/ 140495 h 502445"/>
              <a:gd name="connsiteX4" fmla="*/ 971550 w 1193800"/>
              <a:gd name="connsiteY4" fmla="*/ 324645 h 502445"/>
              <a:gd name="connsiteX5" fmla="*/ 889000 w 1193800"/>
              <a:gd name="connsiteY5" fmla="*/ 388145 h 502445"/>
              <a:gd name="connsiteX6" fmla="*/ 0 w 1193800"/>
              <a:gd name="connsiteY6" fmla="*/ 0 h 502445"/>
              <a:gd name="connsiteX7" fmla="*/ 850900 w 1193800"/>
              <a:gd name="connsiteY7" fmla="*/ 415133 h 502445"/>
              <a:gd name="connsiteX8" fmla="*/ 844550 w 1193800"/>
              <a:gd name="connsiteY8" fmla="*/ 502445 h 502445"/>
              <a:gd name="connsiteX0" fmla="*/ 845233 w 1194483"/>
              <a:gd name="connsiteY0" fmla="*/ 502519 h 502519"/>
              <a:gd name="connsiteX1" fmla="*/ 1194483 w 1194483"/>
              <a:gd name="connsiteY1" fmla="*/ 204069 h 502519"/>
              <a:gd name="connsiteX2" fmla="*/ 1194483 w 1194483"/>
              <a:gd name="connsiteY2" fmla="*/ 140569 h 502519"/>
              <a:gd name="connsiteX3" fmla="*/ 1067483 w 1194483"/>
              <a:gd name="connsiteY3" fmla="*/ 140569 h 502519"/>
              <a:gd name="connsiteX4" fmla="*/ 972233 w 1194483"/>
              <a:gd name="connsiteY4" fmla="*/ 324719 h 502519"/>
              <a:gd name="connsiteX5" fmla="*/ 889683 w 1194483"/>
              <a:gd name="connsiteY5" fmla="*/ 388219 h 502519"/>
              <a:gd name="connsiteX6" fmla="*/ 683 w 1194483"/>
              <a:gd name="connsiteY6" fmla="*/ 74 h 502519"/>
              <a:gd name="connsiteX7" fmla="*/ 744427 w 1194483"/>
              <a:gd name="connsiteY7" fmla="*/ 355676 h 502519"/>
              <a:gd name="connsiteX8" fmla="*/ 851583 w 1194483"/>
              <a:gd name="connsiteY8" fmla="*/ 415207 h 502519"/>
              <a:gd name="connsiteX9" fmla="*/ 845233 w 1194483"/>
              <a:gd name="connsiteY9" fmla="*/ 502519 h 502519"/>
              <a:gd name="connsiteX0" fmla="*/ 907831 w 1257081"/>
              <a:gd name="connsiteY0" fmla="*/ 517045 h 517045"/>
              <a:gd name="connsiteX1" fmla="*/ 1257081 w 1257081"/>
              <a:gd name="connsiteY1" fmla="*/ 218595 h 517045"/>
              <a:gd name="connsiteX2" fmla="*/ 1257081 w 1257081"/>
              <a:gd name="connsiteY2" fmla="*/ 155095 h 517045"/>
              <a:gd name="connsiteX3" fmla="*/ 1130081 w 1257081"/>
              <a:gd name="connsiteY3" fmla="*/ 155095 h 517045"/>
              <a:gd name="connsiteX4" fmla="*/ 1034831 w 1257081"/>
              <a:gd name="connsiteY4" fmla="*/ 339245 h 517045"/>
              <a:gd name="connsiteX5" fmla="*/ 952281 w 1257081"/>
              <a:gd name="connsiteY5" fmla="*/ 402745 h 517045"/>
              <a:gd name="connsiteX6" fmla="*/ 63281 w 1257081"/>
              <a:gd name="connsiteY6" fmla="*/ 14600 h 517045"/>
              <a:gd name="connsiteX7" fmla="*/ 71218 w 1257081"/>
              <a:gd name="connsiteY7" fmla="*/ 41590 h 517045"/>
              <a:gd name="connsiteX8" fmla="*/ 914181 w 1257081"/>
              <a:gd name="connsiteY8" fmla="*/ 429733 h 517045"/>
              <a:gd name="connsiteX9" fmla="*/ 907831 w 1257081"/>
              <a:gd name="connsiteY9" fmla="*/ 517045 h 517045"/>
              <a:gd name="connsiteX0" fmla="*/ 854666 w 1203916"/>
              <a:gd name="connsiteY0" fmla="*/ 503060 h 503060"/>
              <a:gd name="connsiteX1" fmla="*/ 1203916 w 1203916"/>
              <a:gd name="connsiteY1" fmla="*/ 204610 h 503060"/>
              <a:gd name="connsiteX2" fmla="*/ 1203916 w 1203916"/>
              <a:gd name="connsiteY2" fmla="*/ 141110 h 503060"/>
              <a:gd name="connsiteX3" fmla="*/ 1076916 w 1203916"/>
              <a:gd name="connsiteY3" fmla="*/ 141110 h 503060"/>
              <a:gd name="connsiteX4" fmla="*/ 981666 w 1203916"/>
              <a:gd name="connsiteY4" fmla="*/ 325260 h 503060"/>
              <a:gd name="connsiteX5" fmla="*/ 899116 w 1203916"/>
              <a:gd name="connsiteY5" fmla="*/ 388760 h 503060"/>
              <a:gd name="connsiteX6" fmla="*/ 10116 w 1203916"/>
              <a:gd name="connsiteY6" fmla="*/ 615 h 503060"/>
              <a:gd name="connsiteX7" fmla="*/ 18053 w 1203916"/>
              <a:gd name="connsiteY7" fmla="*/ 27605 h 503060"/>
              <a:gd name="connsiteX8" fmla="*/ 861016 w 1203916"/>
              <a:gd name="connsiteY8" fmla="*/ 415748 h 503060"/>
              <a:gd name="connsiteX9" fmla="*/ 854666 w 1203916"/>
              <a:gd name="connsiteY9" fmla="*/ 503060 h 503060"/>
              <a:gd name="connsiteX0" fmla="*/ 844550 w 1193800"/>
              <a:gd name="connsiteY0" fmla="*/ 502445 h 502445"/>
              <a:gd name="connsiteX1" fmla="*/ 1193800 w 1193800"/>
              <a:gd name="connsiteY1" fmla="*/ 203995 h 502445"/>
              <a:gd name="connsiteX2" fmla="*/ 1193800 w 1193800"/>
              <a:gd name="connsiteY2" fmla="*/ 140495 h 502445"/>
              <a:gd name="connsiteX3" fmla="*/ 1066800 w 1193800"/>
              <a:gd name="connsiteY3" fmla="*/ 140495 h 502445"/>
              <a:gd name="connsiteX4" fmla="*/ 971550 w 1193800"/>
              <a:gd name="connsiteY4" fmla="*/ 324645 h 502445"/>
              <a:gd name="connsiteX5" fmla="*/ 889000 w 1193800"/>
              <a:gd name="connsiteY5" fmla="*/ 388145 h 502445"/>
              <a:gd name="connsiteX6" fmla="*/ 0 w 1193800"/>
              <a:gd name="connsiteY6" fmla="*/ 0 h 502445"/>
              <a:gd name="connsiteX7" fmla="*/ 7937 w 1193800"/>
              <a:gd name="connsiteY7" fmla="*/ 26990 h 502445"/>
              <a:gd name="connsiteX8" fmla="*/ 850900 w 1193800"/>
              <a:gd name="connsiteY8" fmla="*/ 415133 h 502445"/>
              <a:gd name="connsiteX9" fmla="*/ 844550 w 1193800"/>
              <a:gd name="connsiteY9" fmla="*/ 502445 h 50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3800" h="502445">
                <a:moveTo>
                  <a:pt x="844550" y="502445"/>
                </a:moveTo>
                <a:lnTo>
                  <a:pt x="1193800" y="203995"/>
                </a:lnTo>
                <a:lnTo>
                  <a:pt x="1193800" y="140495"/>
                </a:lnTo>
                <a:lnTo>
                  <a:pt x="1066800" y="140495"/>
                </a:lnTo>
                <a:lnTo>
                  <a:pt x="971550" y="324645"/>
                </a:lnTo>
                <a:lnTo>
                  <a:pt x="889000" y="388145"/>
                </a:lnTo>
                <a:lnTo>
                  <a:pt x="0" y="0"/>
                </a:lnTo>
                <a:cubicBezTo>
                  <a:pt x="16272" y="1720"/>
                  <a:pt x="1851" y="26857"/>
                  <a:pt x="7937" y="26990"/>
                </a:cubicBezTo>
                <a:cubicBezTo>
                  <a:pt x="149754" y="96179"/>
                  <a:pt x="834099" y="390659"/>
                  <a:pt x="850900" y="415133"/>
                </a:cubicBezTo>
                <a:lnTo>
                  <a:pt x="844550" y="502445"/>
                </a:lnTo>
                <a:close/>
              </a:path>
            </a:pathLst>
          </a:cu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C383681D-5FE6-43AA-0EFA-B162353546C7}"/>
              </a:ext>
            </a:extLst>
          </p:cNvPr>
          <p:cNvGrpSpPr/>
          <p:nvPr/>
        </p:nvGrpSpPr>
        <p:grpSpPr>
          <a:xfrm>
            <a:off x="7263565" y="3987624"/>
            <a:ext cx="399298" cy="399298"/>
            <a:chOff x="1294952" y="2215406"/>
            <a:chExt cx="526132" cy="526132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43E29207-2337-AFBC-14B2-A5F67AF73843}"/>
                </a:ext>
              </a:extLst>
            </p:cNvPr>
            <p:cNvSpPr/>
            <p:nvPr/>
          </p:nvSpPr>
          <p:spPr>
            <a:xfrm>
              <a:off x="1294952" y="2215406"/>
              <a:ext cx="526132" cy="526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Graphique 39" descr="Enfant avec ballon">
              <a:extLst>
                <a:ext uri="{FF2B5EF4-FFF2-40B4-BE49-F238E27FC236}">
                  <a16:creationId xmlns:a16="http://schemas.microsoft.com/office/drawing/2014/main" id="{130172E4-FCF1-165F-856B-DACEB8A87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95665" y="2229624"/>
              <a:ext cx="473784" cy="473784"/>
            </a:xfrm>
            <a:prstGeom prst="rect">
              <a:avLst/>
            </a:prstGeom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07088716-5886-A237-CF6F-DCE01A39B1A5}"/>
              </a:ext>
            </a:extLst>
          </p:cNvPr>
          <p:cNvGrpSpPr/>
          <p:nvPr/>
        </p:nvGrpSpPr>
        <p:grpSpPr>
          <a:xfrm>
            <a:off x="8758664" y="3049565"/>
            <a:ext cx="399298" cy="399298"/>
            <a:chOff x="815735" y="5526550"/>
            <a:chExt cx="526132" cy="526132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66A4F660-CF0A-FDA2-F53E-66FE87FC9ECA}"/>
                </a:ext>
              </a:extLst>
            </p:cNvPr>
            <p:cNvSpPr/>
            <p:nvPr/>
          </p:nvSpPr>
          <p:spPr>
            <a:xfrm>
              <a:off x="815735" y="5526550"/>
              <a:ext cx="526132" cy="526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Graphique 42" descr="Panier">
              <a:extLst>
                <a:ext uri="{FF2B5EF4-FFF2-40B4-BE49-F238E27FC236}">
                  <a16:creationId xmlns:a16="http://schemas.microsoft.com/office/drawing/2014/main" id="{33263D07-00AA-FC0F-1E88-8E13E2420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9620" y="5584666"/>
              <a:ext cx="409899" cy="409899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F363A497-0F09-019B-AC24-43EE57827ACE}"/>
              </a:ext>
            </a:extLst>
          </p:cNvPr>
          <p:cNvGrpSpPr/>
          <p:nvPr/>
        </p:nvGrpSpPr>
        <p:grpSpPr>
          <a:xfrm>
            <a:off x="7993297" y="3452609"/>
            <a:ext cx="399298" cy="399298"/>
            <a:chOff x="-588389" y="4126340"/>
            <a:chExt cx="399298" cy="399298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1E47FCC9-C592-2077-C3B2-F349219AA343}"/>
                </a:ext>
              </a:extLst>
            </p:cNvPr>
            <p:cNvSpPr/>
            <p:nvPr/>
          </p:nvSpPr>
          <p:spPr>
            <a:xfrm>
              <a:off x="-588389" y="4126340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6" name="Graphique 45" descr="Kiosque">
              <a:extLst>
                <a:ext uri="{FF2B5EF4-FFF2-40B4-BE49-F238E27FC236}">
                  <a16:creationId xmlns:a16="http://schemas.microsoft.com/office/drawing/2014/main" id="{035D2D03-8E5D-F88F-B745-D283E944F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555771" y="4160405"/>
              <a:ext cx="331168" cy="331168"/>
            </a:xfrm>
            <a:prstGeom prst="rect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FD731836-7D14-04AA-9509-DA84F285A7BF}"/>
              </a:ext>
            </a:extLst>
          </p:cNvPr>
          <p:cNvSpPr txBox="1"/>
          <p:nvPr/>
        </p:nvSpPr>
        <p:spPr>
          <a:xfrm>
            <a:off x="846395" y="4346575"/>
            <a:ext cx="19841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Halle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Supermarché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Aire de jeux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Salon urbain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Restaurant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Guinguette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C88FD8D-B534-1AD1-E808-489857E8435D}"/>
              </a:ext>
            </a:extLst>
          </p:cNvPr>
          <p:cNvGrpSpPr/>
          <p:nvPr/>
        </p:nvGrpSpPr>
        <p:grpSpPr>
          <a:xfrm>
            <a:off x="283450" y="4732417"/>
            <a:ext cx="399298" cy="399298"/>
            <a:chOff x="815735" y="5526550"/>
            <a:chExt cx="526132" cy="526132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4558BA47-622E-30FB-D6AE-5EE1CE7EE577}"/>
                </a:ext>
              </a:extLst>
            </p:cNvPr>
            <p:cNvSpPr/>
            <p:nvPr/>
          </p:nvSpPr>
          <p:spPr>
            <a:xfrm>
              <a:off x="815735" y="5526550"/>
              <a:ext cx="526132" cy="526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Graphique 19" descr="Panier">
              <a:extLst>
                <a:ext uri="{FF2B5EF4-FFF2-40B4-BE49-F238E27FC236}">
                  <a16:creationId xmlns:a16="http://schemas.microsoft.com/office/drawing/2014/main" id="{AD81A26C-E0D9-46C4-6984-7ABD1AF19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9620" y="5584666"/>
              <a:ext cx="409899" cy="409899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2B123FA-5D86-780A-F39B-06D8BD6A9693}"/>
              </a:ext>
            </a:extLst>
          </p:cNvPr>
          <p:cNvGrpSpPr/>
          <p:nvPr/>
        </p:nvGrpSpPr>
        <p:grpSpPr>
          <a:xfrm>
            <a:off x="283450" y="5151579"/>
            <a:ext cx="399298" cy="399298"/>
            <a:chOff x="1294952" y="2215406"/>
            <a:chExt cx="526132" cy="526132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1820673-F0C7-6A63-7886-95FF87EB3162}"/>
                </a:ext>
              </a:extLst>
            </p:cNvPr>
            <p:cNvSpPr/>
            <p:nvPr/>
          </p:nvSpPr>
          <p:spPr>
            <a:xfrm>
              <a:off x="1294952" y="2215406"/>
              <a:ext cx="526132" cy="526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Graphique 24" descr="Enfant avec ballon">
              <a:extLst>
                <a:ext uri="{FF2B5EF4-FFF2-40B4-BE49-F238E27FC236}">
                  <a16:creationId xmlns:a16="http://schemas.microsoft.com/office/drawing/2014/main" id="{5D695A21-DADE-BAC3-86FD-B65C8EB99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95665" y="2229624"/>
              <a:ext cx="473784" cy="473784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C68C35D-F019-D4C9-5FCF-8D0C7BE776EF}"/>
              </a:ext>
            </a:extLst>
          </p:cNvPr>
          <p:cNvGrpSpPr/>
          <p:nvPr/>
        </p:nvGrpSpPr>
        <p:grpSpPr>
          <a:xfrm>
            <a:off x="283450" y="4312510"/>
            <a:ext cx="399298" cy="399298"/>
            <a:chOff x="-588389" y="4126340"/>
            <a:chExt cx="399298" cy="399298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81A0334-2F4D-B51A-860F-43B86AC61F94}"/>
                </a:ext>
              </a:extLst>
            </p:cNvPr>
            <p:cNvSpPr/>
            <p:nvPr/>
          </p:nvSpPr>
          <p:spPr>
            <a:xfrm>
              <a:off x="-588389" y="4126340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Graphique 31" descr="Kiosque">
              <a:extLst>
                <a:ext uri="{FF2B5EF4-FFF2-40B4-BE49-F238E27FC236}">
                  <a16:creationId xmlns:a16="http://schemas.microsoft.com/office/drawing/2014/main" id="{CB65FB5D-9AA5-8ED8-24D8-4BBB32FDB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555771" y="4160405"/>
              <a:ext cx="331168" cy="331168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8419C2F0-CB45-7A5A-B87E-3D6EC51B8DC9}"/>
              </a:ext>
            </a:extLst>
          </p:cNvPr>
          <p:cNvGrpSpPr/>
          <p:nvPr/>
        </p:nvGrpSpPr>
        <p:grpSpPr>
          <a:xfrm>
            <a:off x="283450" y="5570456"/>
            <a:ext cx="399298" cy="399298"/>
            <a:chOff x="287387" y="5704661"/>
            <a:chExt cx="399298" cy="399298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B4C4CB0C-F2F7-2AD6-9CFB-4C1D3DDD4F86}"/>
                </a:ext>
              </a:extLst>
            </p:cNvPr>
            <p:cNvSpPr/>
            <p:nvPr/>
          </p:nvSpPr>
          <p:spPr>
            <a:xfrm>
              <a:off x="287387" y="5704661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0" name="Graphique 49" descr="Scène de parc">
              <a:extLst>
                <a:ext uri="{FF2B5EF4-FFF2-40B4-BE49-F238E27FC236}">
                  <a16:creationId xmlns:a16="http://schemas.microsoft.com/office/drawing/2014/main" id="{58724AC6-7ABB-0890-0A86-A378F9A7C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2851" y="5720621"/>
              <a:ext cx="324105" cy="324105"/>
            </a:xfrm>
            <a:prstGeom prst="rect">
              <a:avLst/>
            </a:prstGeom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00A9A8CB-525D-9A4D-7E54-804F2D248242}"/>
              </a:ext>
            </a:extLst>
          </p:cNvPr>
          <p:cNvGrpSpPr/>
          <p:nvPr/>
        </p:nvGrpSpPr>
        <p:grpSpPr>
          <a:xfrm>
            <a:off x="283450" y="6407105"/>
            <a:ext cx="399298" cy="399298"/>
            <a:chOff x="287387" y="6122292"/>
            <a:chExt cx="399298" cy="399298"/>
          </a:xfrm>
        </p:grpSpPr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8877439F-35C4-2079-8E6D-2FF0A0F94551}"/>
                </a:ext>
              </a:extLst>
            </p:cNvPr>
            <p:cNvSpPr/>
            <p:nvPr/>
          </p:nvSpPr>
          <p:spPr>
            <a:xfrm>
              <a:off x="287387" y="6122292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4" name="Graphique 53" descr="Danser">
              <a:extLst>
                <a:ext uri="{FF2B5EF4-FFF2-40B4-BE49-F238E27FC236}">
                  <a16:creationId xmlns:a16="http://schemas.microsoft.com/office/drawing/2014/main" id="{28E0584B-114D-C2AE-D94F-49E58F84F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09496" y="6161291"/>
              <a:ext cx="350814" cy="350814"/>
            </a:xfrm>
            <a:prstGeom prst="rect">
              <a:avLst/>
            </a:prstGeom>
          </p:spPr>
        </p:pic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735030FE-4A27-63FD-11B1-FE70A29AD845}"/>
              </a:ext>
            </a:extLst>
          </p:cNvPr>
          <p:cNvGrpSpPr/>
          <p:nvPr/>
        </p:nvGrpSpPr>
        <p:grpSpPr>
          <a:xfrm>
            <a:off x="6107954" y="3001655"/>
            <a:ext cx="399298" cy="399298"/>
            <a:chOff x="287387" y="6122292"/>
            <a:chExt cx="399298" cy="399298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2E0FBAA0-500E-70E6-7792-3FBF0A460B1F}"/>
                </a:ext>
              </a:extLst>
            </p:cNvPr>
            <p:cNvSpPr/>
            <p:nvPr/>
          </p:nvSpPr>
          <p:spPr>
            <a:xfrm>
              <a:off x="287387" y="6122292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Graphique 56" descr="Danser">
              <a:extLst>
                <a:ext uri="{FF2B5EF4-FFF2-40B4-BE49-F238E27FC236}">
                  <a16:creationId xmlns:a16="http://schemas.microsoft.com/office/drawing/2014/main" id="{31B46AAA-EB28-1265-5144-F190DF52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09496" y="6161291"/>
              <a:ext cx="350814" cy="350814"/>
            </a:xfrm>
            <a:prstGeom prst="rect">
              <a:avLst/>
            </a:prstGeom>
          </p:spPr>
        </p:pic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F4286909-EEC8-40AF-B143-E59769B67B80}"/>
              </a:ext>
            </a:extLst>
          </p:cNvPr>
          <p:cNvGrpSpPr/>
          <p:nvPr/>
        </p:nvGrpSpPr>
        <p:grpSpPr>
          <a:xfrm>
            <a:off x="7450991" y="2220107"/>
            <a:ext cx="399298" cy="399298"/>
            <a:chOff x="287387" y="5704661"/>
            <a:chExt cx="399298" cy="399298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994301E6-4B7B-456A-845C-7B2CF1EE17B2}"/>
                </a:ext>
              </a:extLst>
            </p:cNvPr>
            <p:cNvSpPr/>
            <p:nvPr/>
          </p:nvSpPr>
          <p:spPr>
            <a:xfrm>
              <a:off x="287387" y="5704661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0" name="Graphique 59" descr="Scène de parc">
              <a:extLst>
                <a:ext uri="{FF2B5EF4-FFF2-40B4-BE49-F238E27FC236}">
                  <a16:creationId xmlns:a16="http://schemas.microsoft.com/office/drawing/2014/main" id="{72DE137B-BA37-5F81-04CE-8B05E49D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2851" y="5720621"/>
              <a:ext cx="324105" cy="324105"/>
            </a:xfrm>
            <a:prstGeom prst="rect">
              <a:avLst/>
            </a:prstGeom>
          </p:spPr>
        </p:pic>
      </p:grpSp>
      <p:sp>
        <p:nvSpPr>
          <p:cNvPr id="2" name="Titre 3">
            <a:extLst>
              <a:ext uri="{FF2B5EF4-FFF2-40B4-BE49-F238E27FC236}">
                <a16:creationId xmlns:a16="http://schemas.microsoft.com/office/drawing/2014/main" id="{15C1312D-A14B-9CB9-DB0A-44C8780F7C4E}"/>
              </a:ext>
            </a:extLst>
          </p:cNvPr>
          <p:cNvSpPr txBox="1">
            <a:spLocks/>
          </p:cNvSpPr>
          <p:nvPr/>
        </p:nvSpPr>
        <p:spPr>
          <a:xfrm>
            <a:off x="4497485" y="6254778"/>
            <a:ext cx="3512458" cy="615723"/>
          </a:xfrm>
          <a:prstGeom prst="rect">
            <a:avLst/>
          </a:prstGeom>
          <a:noFill/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Le Plan Guide approfondit </a:t>
            </a:r>
          </a:p>
          <a:p>
            <a:pPr>
              <a:spcBef>
                <a:spcPts val="0"/>
              </a:spcBef>
            </a:pPr>
            <a:r>
              <a:rPr lang="fr-FR" sz="1400" i="1" dirty="0">
                <a:solidFill>
                  <a:srgbClr val="476A6F"/>
                </a:solidFill>
                <a:latin typeface="Swis721 BT" panose="020B0504020202020204" pitchFamily="34" charset="0"/>
              </a:rPr>
              <a:t>(</a:t>
            </a:r>
            <a:r>
              <a:rPr lang="fr-FR" sz="1400" i="1" dirty="0" err="1">
                <a:solidFill>
                  <a:srgbClr val="476A6F"/>
                </a:solidFill>
                <a:latin typeface="Swis721 BT" panose="020B0504020202020204" pitchFamily="34" charset="0"/>
              </a:rPr>
              <a:t>Urbanica_Belvédère_RIBI_TransFaire</a:t>
            </a:r>
            <a:r>
              <a:rPr lang="fr-FR" sz="1400" i="1" dirty="0">
                <a:solidFill>
                  <a:srgbClr val="476A6F"/>
                </a:solidFill>
                <a:latin typeface="Swis721 BT" panose="020B0504020202020204" pitchFamily="34" charset="0"/>
              </a:rPr>
              <a:t>)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25BCE0BD-6AB3-7C39-C359-83AFD47221C8}"/>
              </a:ext>
            </a:extLst>
          </p:cNvPr>
          <p:cNvSpPr txBox="1">
            <a:spLocks/>
          </p:cNvSpPr>
          <p:nvPr/>
        </p:nvSpPr>
        <p:spPr>
          <a:xfrm>
            <a:off x="0" y="1721832"/>
            <a:ext cx="3560651" cy="255471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Une halle plus grande </a:t>
            </a: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au centre d’un espace public dessiner avec elle.</a:t>
            </a:r>
          </a:p>
          <a:p>
            <a:pPr>
              <a:spcBef>
                <a:spcPts val="0"/>
              </a:spcBef>
            </a:pPr>
            <a:endParaRPr lang="fr-FR" sz="1400" b="1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La piétonisation de la rue du Landy.</a:t>
            </a:r>
          </a:p>
          <a:p>
            <a:endParaRPr lang="fr-FR" sz="1400" b="1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Un sol continu pour unifier la centralité.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Des entités thématisées.</a:t>
            </a:r>
          </a:p>
          <a:p>
            <a:pPr>
              <a:spcBef>
                <a:spcPts val="0"/>
              </a:spcBef>
            </a:pPr>
            <a:endParaRPr lang="fr-FR" sz="1400" b="1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Extension emprise espace public .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2C2F4C3A-1139-FEF9-F92A-4C0E4E6E5A7C}"/>
              </a:ext>
            </a:extLst>
          </p:cNvPr>
          <p:cNvGrpSpPr/>
          <p:nvPr/>
        </p:nvGrpSpPr>
        <p:grpSpPr>
          <a:xfrm>
            <a:off x="5638418" y="2866890"/>
            <a:ext cx="399298" cy="399298"/>
            <a:chOff x="-1951579" y="5462374"/>
            <a:chExt cx="399298" cy="399298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254EC668-AA7D-C8E1-DC14-CDF932B5C92B}"/>
                </a:ext>
              </a:extLst>
            </p:cNvPr>
            <p:cNvSpPr/>
            <p:nvPr/>
          </p:nvSpPr>
          <p:spPr>
            <a:xfrm>
              <a:off x="-1951579" y="5462374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4" name="Graphique 63" descr="Couverts de table">
              <a:extLst>
                <a:ext uri="{FF2B5EF4-FFF2-40B4-BE49-F238E27FC236}">
                  <a16:creationId xmlns:a16="http://schemas.microsoft.com/office/drawing/2014/main" id="{645B8776-A1E6-FC32-325A-B9EF63320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908025" y="5514846"/>
              <a:ext cx="308342" cy="308342"/>
            </a:xfrm>
            <a:prstGeom prst="rect">
              <a:avLst/>
            </a:prstGeom>
          </p:spPr>
        </p:pic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11FCBABD-3540-86F3-FF28-2BEDFD4A1091}"/>
              </a:ext>
            </a:extLst>
          </p:cNvPr>
          <p:cNvGrpSpPr/>
          <p:nvPr/>
        </p:nvGrpSpPr>
        <p:grpSpPr>
          <a:xfrm>
            <a:off x="283450" y="5987318"/>
            <a:ext cx="399298" cy="399298"/>
            <a:chOff x="-1951579" y="5462374"/>
            <a:chExt cx="399298" cy="399298"/>
          </a:xfrm>
        </p:grpSpPr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5597783F-53FF-E9FC-4A13-131BCA7CE023}"/>
                </a:ext>
              </a:extLst>
            </p:cNvPr>
            <p:cNvSpPr/>
            <p:nvPr/>
          </p:nvSpPr>
          <p:spPr>
            <a:xfrm>
              <a:off x="-1951579" y="5462374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5" name="Graphique 74" descr="Couverts de table">
              <a:extLst>
                <a:ext uri="{FF2B5EF4-FFF2-40B4-BE49-F238E27FC236}">
                  <a16:creationId xmlns:a16="http://schemas.microsoft.com/office/drawing/2014/main" id="{EB9000CD-BE3A-FBB7-C2E0-9B2BB7928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908025" y="5514846"/>
              <a:ext cx="308342" cy="308342"/>
            </a:xfrm>
            <a:prstGeom prst="rect">
              <a:avLst/>
            </a:prstGeom>
          </p:spPr>
        </p:pic>
      </p:grpSp>
      <p:sp>
        <p:nvSpPr>
          <p:cNvPr id="92" name="Rectangle 91"/>
          <p:cNvSpPr/>
          <p:nvPr/>
        </p:nvSpPr>
        <p:spPr>
          <a:xfrm>
            <a:off x="-34843" y="-5771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Titre 1"/>
          <p:cNvSpPr txBox="1">
            <a:spLocks/>
          </p:cNvSpPr>
          <p:nvPr/>
        </p:nvSpPr>
        <p:spPr>
          <a:xfrm>
            <a:off x="-9809" y="85667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02</a:t>
            </a:r>
          </a:p>
        </p:txBody>
      </p:sp>
      <p:sp>
        <p:nvSpPr>
          <p:cNvPr id="96" name="Rectangle 1"/>
          <p:cNvSpPr>
            <a:spLocks noChangeArrowheads="1"/>
          </p:cNvSpPr>
          <p:nvPr/>
        </p:nvSpPr>
        <p:spPr bwMode="auto">
          <a:xfrm>
            <a:off x="820617" y="14304"/>
            <a:ext cx="11371423" cy="6461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just"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 Secteur Vieux Saint-Ouen – Focus marché du Landy</a:t>
            </a:r>
          </a:p>
        </p:txBody>
      </p:sp>
    </p:spTree>
    <p:extLst>
      <p:ext uri="{BB962C8B-B14F-4D97-AF65-F5344CB8AC3E}">
        <p14:creationId xmlns:p14="http://schemas.microsoft.com/office/powerpoint/2010/main" val="21645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4749F710-F302-5B9F-8E09-98E777384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3"/>
          <a:stretch/>
        </p:blipFill>
        <p:spPr>
          <a:xfrm>
            <a:off x="3849042" y="526054"/>
            <a:ext cx="8321605" cy="5953449"/>
          </a:xfrm>
          <a:prstGeom prst="rect">
            <a:avLst/>
          </a:prstGeom>
        </p:spPr>
      </p:pic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71ABD78F-BC00-4321-A1E4-97E057DD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2C9920-52FD-4FE0-832B-0D2B25E283FD}" type="slidenum">
              <a:rPr lang="fr-FR" smtClean="0"/>
              <a:pPr algn="r"/>
              <a:t>17</a:t>
            </a:fld>
            <a:endParaRPr lang="fr-FR" dirty="0"/>
          </a:p>
        </p:txBody>
      </p:sp>
      <p:sp>
        <p:nvSpPr>
          <p:cNvPr id="2" name="Titre 3">
            <a:extLst>
              <a:ext uri="{FF2B5EF4-FFF2-40B4-BE49-F238E27FC236}">
                <a16:creationId xmlns:a16="http://schemas.microsoft.com/office/drawing/2014/main" id="{3FB1096E-179D-FBF0-AE3E-B5D89EAFBC69}"/>
              </a:ext>
            </a:extLst>
          </p:cNvPr>
          <p:cNvSpPr txBox="1">
            <a:spLocks/>
          </p:cNvSpPr>
          <p:nvPr/>
        </p:nvSpPr>
        <p:spPr>
          <a:xfrm>
            <a:off x="-1" y="1851156"/>
            <a:ext cx="4143375" cy="2776314"/>
          </a:xfrm>
          <a:prstGeom prst="rect">
            <a:avLst/>
          </a:prstGeom>
          <a:noFill/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600" b="1" dirty="0">
                <a:solidFill>
                  <a:srgbClr val="476A6F"/>
                </a:solidFill>
                <a:latin typeface="Swis721 BT" panose="020B0504020202020204" pitchFamily="34" charset="0"/>
              </a:rPr>
              <a:t>Une halle lieu de vie pour le quartier</a:t>
            </a:r>
            <a:endParaRPr lang="fr-FR" sz="1400" b="1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endParaRPr lang="fr-FR" sz="1400" b="1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Un espace capable, 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avec différentes configurations possibles.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Faire vivre 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cette halle toute la semaine (</a:t>
            </a:r>
            <a:r>
              <a:rPr lang="fr-FR" sz="1400" dirty="0" err="1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chronotopie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).</a:t>
            </a:r>
          </a:p>
          <a:p>
            <a:pPr>
              <a:spcBef>
                <a:spcPts val="0"/>
              </a:spcBef>
            </a:pPr>
            <a:endParaRPr lang="fr-FR" sz="1400" b="1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Un dialogue </a:t>
            </a: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</a:rPr>
              <a:t>avec la place d’Armes facilité par un sol continu unifie la centralité.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476A6F"/>
              </a:solidFill>
              <a:latin typeface="Swis721 BT" panose="020B05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1400" dirty="0">
                <a:solidFill>
                  <a:srgbClr val="476A6F"/>
                </a:solidFill>
                <a:latin typeface="Swis721 BT" panose="020B0504020202020204" pitchFamily="34" charset="0"/>
                <a:ea typeface="+mj-ea"/>
                <a:cs typeface="+mj-cs"/>
              </a:rPr>
              <a:t>Un phasage facilité et une continuité de service possible.</a:t>
            </a: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1B27EF24-03E4-8A7B-029B-E68086BDCF5D}"/>
              </a:ext>
            </a:extLst>
          </p:cNvPr>
          <p:cNvSpPr txBox="1">
            <a:spLocks/>
          </p:cNvSpPr>
          <p:nvPr/>
        </p:nvSpPr>
        <p:spPr>
          <a:xfrm>
            <a:off x="-1" y="1358349"/>
            <a:ext cx="3512458" cy="615723"/>
          </a:xfrm>
          <a:prstGeom prst="rect">
            <a:avLst/>
          </a:prstGeom>
          <a:noFill/>
        </p:spPr>
        <p:txBody>
          <a:bodyPr vert="horz" wrap="square" lIns="180000" tIns="18000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400" b="1" dirty="0">
                <a:solidFill>
                  <a:srgbClr val="476A6F"/>
                </a:solidFill>
                <a:latin typeface="Swis721 BT" panose="020B0504020202020204" pitchFamily="34" charset="0"/>
              </a:rPr>
              <a:t>Le Plan Guide approfondit </a:t>
            </a:r>
          </a:p>
          <a:p>
            <a:pPr>
              <a:spcBef>
                <a:spcPts val="0"/>
              </a:spcBef>
            </a:pPr>
            <a:r>
              <a:rPr lang="fr-FR" sz="1400" i="1" dirty="0">
                <a:solidFill>
                  <a:srgbClr val="476A6F"/>
                </a:solidFill>
                <a:latin typeface="Swis721 BT" panose="020B0504020202020204" pitchFamily="34" charset="0"/>
              </a:rPr>
              <a:t>(</a:t>
            </a:r>
            <a:r>
              <a:rPr lang="fr-FR" sz="1400" i="1" dirty="0" err="1">
                <a:solidFill>
                  <a:srgbClr val="476A6F"/>
                </a:solidFill>
                <a:latin typeface="Swis721 BT" panose="020B0504020202020204" pitchFamily="34" charset="0"/>
              </a:rPr>
              <a:t>Urbanica_Belvédère_RIBI_TransFaire</a:t>
            </a:r>
            <a:r>
              <a:rPr lang="fr-FR" sz="1400" i="1" dirty="0">
                <a:solidFill>
                  <a:srgbClr val="476A6F"/>
                </a:solidFill>
                <a:latin typeface="Swis721 BT" panose="020B0504020202020204" pitchFamily="34" charset="0"/>
              </a:rPr>
              <a:t>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BB4866B-2FA8-15EF-F1AF-AF829B39BB35}"/>
              </a:ext>
            </a:extLst>
          </p:cNvPr>
          <p:cNvSpPr txBox="1"/>
          <p:nvPr/>
        </p:nvSpPr>
        <p:spPr>
          <a:xfrm>
            <a:off x="846395" y="4690150"/>
            <a:ext cx="19841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Halle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Commerce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Aire de jeux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Restaurant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Guinguette / place basse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CE8EABA-15B1-4658-BC74-6029177A36FF}"/>
              </a:ext>
            </a:extLst>
          </p:cNvPr>
          <p:cNvGrpSpPr/>
          <p:nvPr/>
        </p:nvGrpSpPr>
        <p:grpSpPr>
          <a:xfrm>
            <a:off x="287387" y="5075992"/>
            <a:ext cx="399298" cy="399298"/>
            <a:chOff x="815735" y="5526550"/>
            <a:chExt cx="526132" cy="526132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CC27E2D-85E1-F497-17A9-B836953B0765}"/>
                </a:ext>
              </a:extLst>
            </p:cNvPr>
            <p:cNvSpPr/>
            <p:nvPr/>
          </p:nvSpPr>
          <p:spPr>
            <a:xfrm>
              <a:off x="815735" y="5526550"/>
              <a:ext cx="526132" cy="526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Graphique 17" descr="Panier">
              <a:extLst>
                <a:ext uri="{FF2B5EF4-FFF2-40B4-BE49-F238E27FC236}">
                  <a16:creationId xmlns:a16="http://schemas.microsoft.com/office/drawing/2014/main" id="{C985C478-C87A-3377-9AB9-8FD242B68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9620" y="5584666"/>
              <a:ext cx="409899" cy="409899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7AFDF1F-CB45-5397-81A1-A01090665E18}"/>
              </a:ext>
            </a:extLst>
          </p:cNvPr>
          <p:cNvGrpSpPr/>
          <p:nvPr/>
        </p:nvGrpSpPr>
        <p:grpSpPr>
          <a:xfrm>
            <a:off x="287387" y="5495154"/>
            <a:ext cx="399298" cy="399298"/>
            <a:chOff x="1294952" y="2215406"/>
            <a:chExt cx="526132" cy="526132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C2CEA6E-7B1D-2E14-1AF1-647AFF6882CF}"/>
                </a:ext>
              </a:extLst>
            </p:cNvPr>
            <p:cNvSpPr/>
            <p:nvPr/>
          </p:nvSpPr>
          <p:spPr>
            <a:xfrm>
              <a:off x="1294952" y="2215406"/>
              <a:ext cx="526132" cy="526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Graphique 22" descr="Enfant avec ballon">
              <a:extLst>
                <a:ext uri="{FF2B5EF4-FFF2-40B4-BE49-F238E27FC236}">
                  <a16:creationId xmlns:a16="http://schemas.microsoft.com/office/drawing/2014/main" id="{AFB79FE5-1261-E192-8B65-F761DEE9F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95665" y="2229624"/>
              <a:ext cx="473784" cy="473784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B8F79889-95C1-B727-EF9D-40B2E91A4FDD}"/>
              </a:ext>
            </a:extLst>
          </p:cNvPr>
          <p:cNvGrpSpPr/>
          <p:nvPr/>
        </p:nvGrpSpPr>
        <p:grpSpPr>
          <a:xfrm>
            <a:off x="287387" y="4656085"/>
            <a:ext cx="399298" cy="399298"/>
            <a:chOff x="-588389" y="4126340"/>
            <a:chExt cx="399298" cy="399298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171372D-CA11-378F-8462-E9749125AB55}"/>
                </a:ext>
              </a:extLst>
            </p:cNvPr>
            <p:cNvSpPr/>
            <p:nvPr/>
          </p:nvSpPr>
          <p:spPr>
            <a:xfrm>
              <a:off x="-588389" y="4126340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Graphique 25" descr="Kiosque">
              <a:extLst>
                <a:ext uri="{FF2B5EF4-FFF2-40B4-BE49-F238E27FC236}">
                  <a16:creationId xmlns:a16="http://schemas.microsoft.com/office/drawing/2014/main" id="{B13C746C-1A96-6313-8E7B-EE02222A1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55771" y="4160405"/>
              <a:ext cx="331168" cy="331168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BF4E316-6575-96E5-8210-0F7A6DF61533}"/>
              </a:ext>
            </a:extLst>
          </p:cNvPr>
          <p:cNvGrpSpPr/>
          <p:nvPr/>
        </p:nvGrpSpPr>
        <p:grpSpPr>
          <a:xfrm>
            <a:off x="10070264" y="2594759"/>
            <a:ext cx="399298" cy="399298"/>
            <a:chOff x="1294952" y="2215406"/>
            <a:chExt cx="526132" cy="526132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C7D30A13-BC35-41E7-4AE6-81D0FACE2875}"/>
                </a:ext>
              </a:extLst>
            </p:cNvPr>
            <p:cNvSpPr/>
            <p:nvPr/>
          </p:nvSpPr>
          <p:spPr>
            <a:xfrm>
              <a:off x="1294952" y="2215406"/>
              <a:ext cx="526132" cy="526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Graphique 29" descr="Enfant avec ballon">
              <a:extLst>
                <a:ext uri="{FF2B5EF4-FFF2-40B4-BE49-F238E27FC236}">
                  <a16:creationId xmlns:a16="http://schemas.microsoft.com/office/drawing/2014/main" id="{8D096B18-1742-AB40-00C8-66DFC5EB0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95665" y="2229624"/>
              <a:ext cx="473784" cy="473784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F56BD14-A23C-4C51-B135-09CF89803719}"/>
              </a:ext>
            </a:extLst>
          </p:cNvPr>
          <p:cNvGrpSpPr/>
          <p:nvPr/>
        </p:nvGrpSpPr>
        <p:grpSpPr>
          <a:xfrm>
            <a:off x="7660369" y="2594760"/>
            <a:ext cx="399298" cy="399298"/>
            <a:chOff x="815735" y="5526550"/>
            <a:chExt cx="526132" cy="526132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62332354-D021-55EE-FF76-FA2E96C4DF1E}"/>
                </a:ext>
              </a:extLst>
            </p:cNvPr>
            <p:cNvSpPr/>
            <p:nvPr/>
          </p:nvSpPr>
          <p:spPr>
            <a:xfrm>
              <a:off x="815735" y="5526550"/>
              <a:ext cx="526132" cy="526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Graphique 32" descr="Panier">
              <a:extLst>
                <a:ext uri="{FF2B5EF4-FFF2-40B4-BE49-F238E27FC236}">
                  <a16:creationId xmlns:a16="http://schemas.microsoft.com/office/drawing/2014/main" id="{3A276AD2-B31D-AA7E-0BCE-FB9A932B7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9620" y="5584666"/>
              <a:ext cx="409899" cy="409899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F34797B-CF07-C08E-D0F7-FCA95C04652E}"/>
              </a:ext>
            </a:extLst>
          </p:cNvPr>
          <p:cNvGrpSpPr/>
          <p:nvPr/>
        </p:nvGrpSpPr>
        <p:grpSpPr>
          <a:xfrm>
            <a:off x="8672830" y="2239568"/>
            <a:ext cx="399298" cy="399298"/>
            <a:chOff x="-588389" y="4126340"/>
            <a:chExt cx="399298" cy="399298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7B94E07D-151C-3FE1-8964-9A862C607DC6}"/>
                </a:ext>
              </a:extLst>
            </p:cNvPr>
            <p:cNvSpPr/>
            <p:nvPr/>
          </p:nvSpPr>
          <p:spPr>
            <a:xfrm>
              <a:off x="-588389" y="4126340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Graphique 35" descr="Kiosque">
              <a:extLst>
                <a:ext uri="{FF2B5EF4-FFF2-40B4-BE49-F238E27FC236}">
                  <a16:creationId xmlns:a16="http://schemas.microsoft.com/office/drawing/2014/main" id="{CB3382A0-4794-2DD7-D6DF-78EC46231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55771" y="4160405"/>
              <a:ext cx="331168" cy="331168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2F74DAA-C906-EC57-6257-324A9F77A1C3}"/>
              </a:ext>
            </a:extLst>
          </p:cNvPr>
          <p:cNvGrpSpPr/>
          <p:nvPr/>
        </p:nvGrpSpPr>
        <p:grpSpPr>
          <a:xfrm>
            <a:off x="287387" y="6331662"/>
            <a:ext cx="399298" cy="399298"/>
            <a:chOff x="287387" y="6122292"/>
            <a:chExt cx="399298" cy="399298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822A854B-07D1-6AB4-A021-C64320289C69}"/>
                </a:ext>
              </a:extLst>
            </p:cNvPr>
            <p:cNvSpPr/>
            <p:nvPr/>
          </p:nvSpPr>
          <p:spPr>
            <a:xfrm>
              <a:off x="287387" y="6122292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2" name="Graphique 41" descr="Danser">
              <a:extLst>
                <a:ext uri="{FF2B5EF4-FFF2-40B4-BE49-F238E27FC236}">
                  <a16:creationId xmlns:a16="http://schemas.microsoft.com/office/drawing/2014/main" id="{B05343C1-DB9C-C4CE-36ED-B60C9B3AD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9496" y="6161291"/>
              <a:ext cx="350814" cy="350814"/>
            </a:xfrm>
            <a:prstGeom prst="rect">
              <a:avLst/>
            </a:prstGeom>
          </p:spPr>
        </p:pic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4B7895ED-A69F-3197-9179-9C4CBE1B3FF7}"/>
              </a:ext>
            </a:extLst>
          </p:cNvPr>
          <p:cNvSpPr txBox="1"/>
          <p:nvPr/>
        </p:nvSpPr>
        <p:spPr>
          <a:xfrm>
            <a:off x="21353" y="989645"/>
            <a:ext cx="8610599" cy="483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solidFill>
                  <a:srgbClr val="476A6F"/>
                </a:solidFill>
                <a:effectLst/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3_ « Allons plus loin », </a:t>
            </a:r>
            <a:r>
              <a:rPr lang="fr-FR" sz="2400" i="1" dirty="0">
                <a:solidFill>
                  <a:srgbClr val="476A6F"/>
                </a:solidFill>
                <a:effectLst/>
                <a:latin typeface="Swis721 BT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qu’il faut approfondir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4C77F05-D45B-6141-22EB-A02F84030843}"/>
              </a:ext>
            </a:extLst>
          </p:cNvPr>
          <p:cNvGrpSpPr/>
          <p:nvPr/>
        </p:nvGrpSpPr>
        <p:grpSpPr>
          <a:xfrm>
            <a:off x="291764" y="5912865"/>
            <a:ext cx="399298" cy="399298"/>
            <a:chOff x="-1951579" y="5462374"/>
            <a:chExt cx="399298" cy="399298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E4F66ECC-6F4E-ED87-C513-7C5F47E6D06D}"/>
                </a:ext>
              </a:extLst>
            </p:cNvPr>
            <p:cNvSpPr/>
            <p:nvPr/>
          </p:nvSpPr>
          <p:spPr>
            <a:xfrm>
              <a:off x="-1951579" y="5462374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Graphique 4" descr="Couverts de table">
              <a:extLst>
                <a:ext uri="{FF2B5EF4-FFF2-40B4-BE49-F238E27FC236}">
                  <a16:creationId xmlns:a16="http://schemas.microsoft.com/office/drawing/2014/main" id="{69D0DC1F-3F1E-25F2-6908-615472E5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1908025" y="5514846"/>
              <a:ext cx="308342" cy="308342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051F1420-30B0-FA0E-A1BF-3D10DEEB822C}"/>
              </a:ext>
            </a:extLst>
          </p:cNvPr>
          <p:cNvGrpSpPr/>
          <p:nvPr/>
        </p:nvGrpSpPr>
        <p:grpSpPr>
          <a:xfrm>
            <a:off x="11417193" y="5874381"/>
            <a:ext cx="399298" cy="399298"/>
            <a:chOff x="287387" y="6122292"/>
            <a:chExt cx="399298" cy="399298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B9619311-6FD4-85D4-74B0-777A122AC9D6}"/>
                </a:ext>
              </a:extLst>
            </p:cNvPr>
            <p:cNvSpPr/>
            <p:nvPr/>
          </p:nvSpPr>
          <p:spPr>
            <a:xfrm>
              <a:off x="287387" y="6122292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Graphique 8" descr="Danser">
              <a:extLst>
                <a:ext uri="{FF2B5EF4-FFF2-40B4-BE49-F238E27FC236}">
                  <a16:creationId xmlns:a16="http://schemas.microsoft.com/office/drawing/2014/main" id="{6CD3766D-66F1-3D91-A123-180E6007A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9496" y="6161291"/>
              <a:ext cx="350814" cy="350814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F8CD969-3FA8-6C1E-052D-554C7AC4D70B}"/>
              </a:ext>
            </a:extLst>
          </p:cNvPr>
          <p:cNvGrpSpPr/>
          <p:nvPr/>
        </p:nvGrpSpPr>
        <p:grpSpPr>
          <a:xfrm>
            <a:off x="10963393" y="5889138"/>
            <a:ext cx="399298" cy="399298"/>
            <a:chOff x="-1951579" y="5462374"/>
            <a:chExt cx="399298" cy="399298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DB24319-7DD0-5165-2BEA-4ABA8CE47C2F}"/>
                </a:ext>
              </a:extLst>
            </p:cNvPr>
            <p:cNvSpPr/>
            <p:nvPr/>
          </p:nvSpPr>
          <p:spPr>
            <a:xfrm>
              <a:off x="-1951579" y="5462374"/>
              <a:ext cx="399298" cy="399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Graphique 11" descr="Couverts de table">
              <a:extLst>
                <a:ext uri="{FF2B5EF4-FFF2-40B4-BE49-F238E27FC236}">
                  <a16:creationId xmlns:a16="http://schemas.microsoft.com/office/drawing/2014/main" id="{8165C496-9E85-82B1-7F33-3C45302A1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1908025" y="5514846"/>
              <a:ext cx="308342" cy="308342"/>
            </a:xfrm>
            <a:prstGeom prst="rect">
              <a:avLst/>
            </a:prstGeom>
          </p:spPr>
        </p:pic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643B2BD-7839-C8F1-F883-ABF5FA10D636}"/>
              </a:ext>
            </a:extLst>
          </p:cNvPr>
          <p:cNvCxnSpPr>
            <a:stCxn id="32" idx="4"/>
          </p:cNvCxnSpPr>
          <p:nvPr/>
        </p:nvCxnSpPr>
        <p:spPr>
          <a:xfrm>
            <a:off x="7860018" y="2994058"/>
            <a:ext cx="0" cy="11740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946C1B0-34B5-A389-AD28-86B46B2A4597}"/>
              </a:ext>
            </a:extLst>
          </p:cNvPr>
          <p:cNvCxnSpPr/>
          <p:nvPr/>
        </p:nvCxnSpPr>
        <p:spPr>
          <a:xfrm>
            <a:off x="8872479" y="2638866"/>
            <a:ext cx="0" cy="11740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F4AFAE56-AAEC-E904-0FB4-7937533FA46D}"/>
              </a:ext>
            </a:extLst>
          </p:cNvPr>
          <p:cNvCxnSpPr/>
          <p:nvPr/>
        </p:nvCxnSpPr>
        <p:spPr>
          <a:xfrm>
            <a:off x="10259319" y="2994058"/>
            <a:ext cx="0" cy="11740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-46566" y="-29624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Titre 1"/>
          <p:cNvSpPr txBox="1">
            <a:spLocks/>
          </p:cNvSpPr>
          <p:nvPr/>
        </p:nvSpPr>
        <p:spPr>
          <a:xfrm>
            <a:off x="-21532" y="50091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02</a:t>
            </a:r>
          </a:p>
        </p:txBody>
      </p: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797170" y="-9549"/>
            <a:ext cx="11394829" cy="6461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just"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 Secteur Vieux Saint-Ouen – Focus marché du Landy</a:t>
            </a:r>
          </a:p>
        </p:txBody>
      </p:sp>
    </p:spTree>
    <p:extLst>
      <p:ext uri="{BB962C8B-B14F-4D97-AF65-F5344CB8AC3E}">
        <p14:creationId xmlns:p14="http://schemas.microsoft.com/office/powerpoint/2010/main" val="32926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" y="-41347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360" y="38368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02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44062" y="-21272"/>
            <a:ext cx="11347937" cy="6461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just"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 Secteur Vieux Saint-Ouen – Prochaines étapes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4062" y="861220"/>
            <a:ext cx="1118494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Les propositions d’évolutions  présentées par </a:t>
            </a:r>
            <a:r>
              <a:rPr lang="fr-FR" sz="2400" b="1" dirty="0" err="1">
                <a:solidFill>
                  <a:srgbClr val="0070C0"/>
                </a:solidFill>
              </a:rPr>
              <a:t>Urbanica</a:t>
            </a:r>
            <a:r>
              <a:rPr lang="fr-FR" sz="2400" b="1" dirty="0">
                <a:solidFill>
                  <a:srgbClr val="0070C0"/>
                </a:solidFill>
              </a:rPr>
              <a:t> sont en cours de définition.</a:t>
            </a:r>
          </a:p>
          <a:p>
            <a:endParaRPr lang="fr-FR" sz="2400" b="1" dirty="0">
              <a:solidFill>
                <a:srgbClr val="0070C0"/>
              </a:solidFill>
            </a:endParaRPr>
          </a:p>
          <a:p>
            <a:r>
              <a:rPr lang="fr-FR" sz="2400" b="1" dirty="0">
                <a:solidFill>
                  <a:srgbClr val="0070C0"/>
                </a:solidFill>
              </a:rPr>
              <a:t>Elle n’en sont qu’au schéma d’intention et nous invitons les habitants volontaires à participer aux prochains ateliers.</a:t>
            </a:r>
            <a:endParaRPr lang="fr-FR" strike="sngStrike" dirty="0"/>
          </a:p>
          <a:p>
            <a:pPr>
              <a:spcAft>
                <a:spcPts val="600"/>
              </a:spcAft>
            </a:pP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821851" y="2765823"/>
            <a:ext cx="744511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800" dirty="0">
                <a:solidFill>
                  <a:srgbClr val="FFC000"/>
                </a:solidFill>
                <a:latin typeface="Rockwell Extra Bold" panose="02060903040505020403" pitchFamily="18" charset="0"/>
              </a:rPr>
              <a:t>Atelier participatif </a:t>
            </a:r>
          </a:p>
          <a:p>
            <a:pPr lvl="0" algn="ctr"/>
            <a:r>
              <a:rPr lang="fr-FR" sz="2800" dirty="0">
                <a:solidFill>
                  <a:srgbClr val="FFC000"/>
                </a:solidFill>
                <a:latin typeface="Rockwell Extra Bold" panose="02060903040505020403" pitchFamily="18" charset="0"/>
              </a:rPr>
              <a:t>Jeudi 30 novembre 2023</a:t>
            </a:r>
          </a:p>
          <a:p>
            <a:pPr lvl="0" algn="ctr"/>
            <a:r>
              <a:rPr lang="fr-FR" sz="2800" dirty="0">
                <a:solidFill>
                  <a:srgbClr val="FFC000"/>
                </a:solidFill>
                <a:latin typeface="Rockwell Extra Bold" panose="02060903040505020403" pitchFamily="18" charset="0"/>
              </a:rPr>
              <a:t>18h30 </a:t>
            </a:r>
          </a:p>
          <a:p>
            <a:pPr lvl="0" algn="ctr"/>
            <a:r>
              <a:rPr lang="fr-FR" sz="2800" dirty="0">
                <a:solidFill>
                  <a:srgbClr val="FFC000"/>
                </a:solidFill>
                <a:latin typeface="Rockwell Extra Bold" panose="02060903040505020403" pitchFamily="18" charset="0"/>
              </a:rPr>
              <a:t>à la Maison du projet  </a:t>
            </a:r>
          </a:p>
          <a:p>
            <a:pPr lvl="0"/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1028" name="Picture 4" descr="K:\UTs_DUS\UTs_RU ET PV\ST OUEN-SUR-SEINE_ISD\17- PHOTOS\CONCERTATION\BALADES URBAINES JUILLET 2023\2023-07-11 BALADE VSO\2023 07 11 balade VSO marché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02" b="17036"/>
          <a:stretch/>
        </p:blipFill>
        <p:spPr bwMode="auto">
          <a:xfrm>
            <a:off x="2852973" y="4760413"/>
            <a:ext cx="3040834" cy="214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:\UTs_DUS\UTs_RU ET PV\ST OUEN-SUR-SEINE_ISD\17- PHOTOS\CONCERTATION\BALADES URBAINES JUILLET 2023\2023-07-11 BALADE VSO\2023 07 11 balade VSO station service (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99" t="570" r="6674" b="31767"/>
          <a:stretch/>
        </p:blipFill>
        <p:spPr bwMode="auto">
          <a:xfrm>
            <a:off x="0" y="4760413"/>
            <a:ext cx="3485584" cy="2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UTs_DUS\UTs_RU ET PV\ST OUEN-SUR-SEINE_ISD\17- PHOTOS\Petit déjeuner MDP 19-04-19\IMG_20190419_0955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40" t="9297" b="27070"/>
          <a:stretch/>
        </p:blipFill>
        <p:spPr bwMode="auto">
          <a:xfrm>
            <a:off x="8718487" y="4710014"/>
            <a:ext cx="3545941" cy="219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rganigramme : Stockage à accès séquentiel 6"/>
          <p:cNvSpPr/>
          <p:nvPr/>
        </p:nvSpPr>
        <p:spPr>
          <a:xfrm>
            <a:off x="152725" y="3036379"/>
            <a:ext cx="3622671" cy="1499408"/>
          </a:xfrm>
          <a:prstGeom prst="flowChartMagneticTap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Stockage à accès séquentiel 14"/>
          <p:cNvSpPr/>
          <p:nvPr/>
        </p:nvSpPr>
        <p:spPr>
          <a:xfrm rot="21339547">
            <a:off x="228599" y="2842788"/>
            <a:ext cx="3622671" cy="1528326"/>
          </a:xfrm>
          <a:prstGeom prst="flowChartMagneticTape">
            <a:avLst/>
          </a:prstGeom>
          <a:solidFill>
            <a:srgbClr val="B9CDE5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FFC000"/>
                </a:solidFill>
                <a:latin typeface="Rockwell Extra Bold" panose="02060903040505020403" pitchFamily="18" charset="0"/>
              </a:rPr>
              <a:t>Save </a:t>
            </a:r>
          </a:p>
          <a:p>
            <a:pPr algn="ctr"/>
            <a:r>
              <a:rPr lang="fr-FR" sz="3200" dirty="0">
                <a:solidFill>
                  <a:srgbClr val="FFC000"/>
                </a:solidFill>
                <a:latin typeface="Rockwell Extra Bold" panose="02060903040505020403" pitchFamily="18" charset="0"/>
              </a:rPr>
              <a:t>de Date</a:t>
            </a:r>
          </a:p>
        </p:txBody>
      </p:sp>
      <p:pic>
        <p:nvPicPr>
          <p:cNvPr id="16" name="Picture 5" descr="K:\UTs_DUS\UTs_RU ET PV\ST OUEN-SUR-SEINE_ISD\17- PHOTOS\CONCERTATION\BALADES URBAINES JUILLET 2023\2023-07-11 BALADE VSO\2023 07 11 balade VSO place d'armes devant restaurant (1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83" b="6983"/>
          <a:stretch/>
        </p:blipFill>
        <p:spPr bwMode="auto">
          <a:xfrm>
            <a:off x="5655829" y="4719372"/>
            <a:ext cx="3361707" cy="216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0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207572" y="3237894"/>
            <a:ext cx="7704853" cy="256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3600" b="1" dirty="0">
                <a:solidFill>
                  <a:prstClr val="white"/>
                </a:solidFill>
                <a:latin typeface="Arial"/>
                <a:cs typeface="Arial"/>
              </a:rPr>
              <a:t>Projet de réhabilitations de la SEMISO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676704" y="1124744"/>
            <a:ext cx="1122233" cy="838200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216000" bIns="45720" rtlCol="0" anchor="t">
            <a:noAutofit/>
          </a:bodyPr>
          <a:lstStyle/>
          <a:p>
            <a:pPr algn="r" defTabSz="457200">
              <a:spcBef>
                <a:spcPct val="0"/>
              </a:spcBef>
              <a:defRPr/>
            </a:pPr>
            <a:r>
              <a:rPr lang="fr-FR" sz="5400" b="1" dirty="0">
                <a:solidFill>
                  <a:prstClr val="white"/>
                </a:solidFill>
                <a:latin typeface="Arial"/>
                <a:cs typeface="Arial"/>
              </a:rPr>
              <a:t>03</a:t>
            </a:r>
          </a:p>
        </p:txBody>
      </p:sp>
      <p:sp>
        <p:nvSpPr>
          <p:cNvPr id="9" name="Espace réservé du numéro de diapositive 5"/>
          <p:cNvSpPr txBox="1">
            <a:spLocks/>
          </p:cNvSpPr>
          <p:nvPr/>
        </p:nvSpPr>
        <p:spPr>
          <a:xfrm>
            <a:off x="9971263" y="6165590"/>
            <a:ext cx="53169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B3C3B"/>
                </a:solidFill>
              </a:defRPr>
            </a:lvl1pPr>
          </a:lstStyle>
          <a:p>
            <a:pPr algn="ctr" defTabSz="457200">
              <a:defRPr/>
            </a:pPr>
            <a:fld id="{85349C0C-ABBA-BC4B-87CA-AC9C0877CC67}" type="slidenum">
              <a:rPr lang="fr-FR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ctr" defTabSz="457200">
                <a:defRPr/>
              </a:pPr>
              <a:t>19</a:t>
            </a:fld>
            <a:endParaRPr lang="fr-FR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49568" y="0"/>
            <a:ext cx="11242431" cy="7333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marL="0" marR="0" lvl="0" indent="0" algn="just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Ordre du jour</a:t>
            </a:r>
          </a:p>
        </p:txBody>
      </p:sp>
      <p:sp>
        <p:nvSpPr>
          <p:cNvPr id="6" name="Rectangle 5"/>
          <p:cNvSpPr/>
          <p:nvPr/>
        </p:nvSpPr>
        <p:spPr>
          <a:xfrm>
            <a:off x="753860" y="1174078"/>
            <a:ext cx="9494372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fr-FR" sz="2400" b="1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400" b="1" dirty="0">
                <a:solidFill>
                  <a:srgbClr val="0070C0"/>
                </a:solidFill>
              </a:rPr>
              <a:t>0)   Introduction du Maire et des élus </a:t>
            </a:r>
          </a:p>
          <a:p>
            <a:pPr marL="457200" indent="-457200">
              <a:spcBef>
                <a:spcPts val="600"/>
              </a:spcBef>
              <a:buFontTx/>
              <a:buAutoNum type="arabicParenR"/>
            </a:pPr>
            <a:r>
              <a:rPr lang="fr-FR" sz="2400" b="1" dirty="0">
                <a:solidFill>
                  <a:srgbClr val="0070C0"/>
                </a:solidFill>
              </a:rPr>
              <a:t>Rappel des fondamentaux du projet</a:t>
            </a:r>
          </a:p>
          <a:p>
            <a:pPr marL="457200" indent="-457200">
              <a:spcBef>
                <a:spcPts val="600"/>
              </a:spcBef>
              <a:buFontTx/>
              <a:buAutoNum type="arabicParenR"/>
            </a:pPr>
            <a:r>
              <a:rPr lang="fr-FR" sz="2400" b="1" dirty="0">
                <a:solidFill>
                  <a:srgbClr val="0070C0"/>
                </a:solidFill>
              </a:rPr>
              <a:t>Point étape sur le projet</a:t>
            </a:r>
          </a:p>
          <a:p>
            <a:pPr marL="457200" indent="-457200">
              <a:spcBef>
                <a:spcPts val="600"/>
              </a:spcBef>
              <a:buFontTx/>
              <a:buAutoNum type="arabicParenR"/>
            </a:pPr>
            <a:r>
              <a:rPr lang="fr-FR" sz="2400" b="1" dirty="0">
                <a:solidFill>
                  <a:srgbClr val="0070C0"/>
                </a:solidFill>
              </a:rPr>
              <a:t>Projet de réhabilitation SEMISO</a:t>
            </a:r>
          </a:p>
          <a:p>
            <a:pPr marL="457200" indent="-457200">
              <a:spcBef>
                <a:spcPts val="600"/>
              </a:spcBef>
              <a:buFontTx/>
              <a:buAutoNum type="arabicParenR"/>
            </a:pPr>
            <a:r>
              <a:rPr lang="fr-FR" sz="2400" b="1" dirty="0">
                <a:solidFill>
                  <a:srgbClr val="0070C0"/>
                </a:solidFill>
              </a:rPr>
              <a:t>Calendrier / méthode pour la suite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077200" y="635635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EE49-05C0-4EBD-AADC-31AC2669640B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597326" cy="74386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2662" y="119737"/>
            <a:ext cx="586108" cy="61365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41135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762001" y="-10469"/>
            <a:ext cx="11429999" cy="646112"/>
          </a:xfrm>
          <a:prstGeom prst="rect">
            <a:avLst/>
          </a:prstGeom>
          <a:solidFill>
            <a:srgbClr val="00A4DE"/>
          </a:solidFill>
          <a:ln>
            <a:noFill/>
          </a:ln>
        </p:spPr>
        <p:txBody>
          <a:bodyPr anchor="ctr"/>
          <a:lstStyle/>
          <a:p>
            <a:pPr marL="0" marR="0" lvl="0" indent="0" algn="just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Enjeux de la réhabilitation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1626" y="-32662"/>
            <a:ext cx="597326" cy="646112"/>
          </a:xfrm>
          <a:prstGeom prst="rect">
            <a:avLst/>
          </a:prstGeom>
          <a:solidFill>
            <a:srgbClr val="0092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13408" y="47053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03</a:t>
            </a:r>
          </a:p>
        </p:txBody>
      </p:sp>
      <p:sp>
        <p:nvSpPr>
          <p:cNvPr id="68" name="Titre 1"/>
          <p:cNvSpPr txBox="1">
            <a:spLocks/>
          </p:cNvSpPr>
          <p:nvPr/>
        </p:nvSpPr>
        <p:spPr>
          <a:xfrm>
            <a:off x="1351090" y="761020"/>
            <a:ext cx="439581" cy="300344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CB6145-4D9F-6E2E-5837-FFE0F458D461}"/>
              </a:ext>
            </a:extLst>
          </p:cNvPr>
          <p:cNvSpPr/>
          <p:nvPr/>
        </p:nvSpPr>
        <p:spPr>
          <a:xfrm>
            <a:off x="173826" y="1061364"/>
            <a:ext cx="116179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è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 de travaux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00150" marR="0" lvl="2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Permettre une meilleure </a:t>
            </a: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maitrise des consommations d’énergie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atteignant le label « BBC rénovation 2009 » :</a:t>
            </a: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Interventions sur l’enveloppe des bâtiments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Interventions sur les systèmes de production de chauffage et d’eau chaude 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00150" marR="0" lvl="2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Transformer l’image des bâtiments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intervenant sur l’aspect architectural des immeubles et le </a:t>
            </a: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confort des résidents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 façades modernisées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 halls rénovés</a:t>
            </a:r>
          </a:p>
          <a:p>
            <a:pPr marL="1657350" marR="0" lvl="3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 logements plus confortables : modernisation électrique des logements et réfection des salles de bain, cuisines et WC des logements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Améliorer le sentiment de sécurité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657350" marR="0" lvl="3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Réfection et amélioration du contrôle d’accès des bâtiments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1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762001" y="-10469"/>
            <a:ext cx="11429999" cy="646112"/>
          </a:xfrm>
          <a:prstGeom prst="rect">
            <a:avLst/>
          </a:prstGeom>
          <a:solidFill>
            <a:srgbClr val="00A4DE"/>
          </a:solidFill>
          <a:ln>
            <a:noFill/>
          </a:ln>
        </p:spPr>
        <p:txBody>
          <a:bodyPr anchor="ctr"/>
          <a:lstStyle/>
          <a:p>
            <a:pPr marL="0" marR="0" lvl="0" indent="0" algn="just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Vieux Saint Ouen – Un programme en cinq phases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1626" y="-32662"/>
            <a:ext cx="597326" cy="646112"/>
          </a:xfrm>
          <a:prstGeom prst="rect">
            <a:avLst/>
          </a:prstGeom>
          <a:solidFill>
            <a:srgbClr val="0092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13408" y="47053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50B561-D0D6-27D9-AA94-13FCBA6E75C7}"/>
              </a:ext>
            </a:extLst>
          </p:cNvPr>
          <p:cNvSpPr txBox="1"/>
          <p:nvPr/>
        </p:nvSpPr>
        <p:spPr>
          <a:xfrm>
            <a:off x="8142100" y="4948698"/>
            <a:ext cx="270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915 logements réhabilités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F213DC-0EBF-874F-D0E6-C51E8C4A5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117" y="4848201"/>
            <a:ext cx="730989" cy="754665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49000"/>
              </a:schemeClr>
            </a:glow>
            <a:softEdge rad="112500"/>
          </a:effectLst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141E2D03-7B02-7B0A-E09E-279E3A864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831" t="77447" r="37861" b="15529"/>
          <a:stretch/>
        </p:blipFill>
        <p:spPr>
          <a:xfrm>
            <a:off x="8267290" y="5683375"/>
            <a:ext cx="1125848" cy="1061804"/>
          </a:xfrm>
          <a:prstGeom prst="rect">
            <a:avLst/>
          </a:prstGeom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4A564B8F-9125-CA8F-1222-3CB91A08B2B7}"/>
              </a:ext>
            </a:extLst>
          </p:cNvPr>
          <p:cNvSpPr txBox="1"/>
          <p:nvPr/>
        </p:nvSpPr>
        <p:spPr>
          <a:xfrm>
            <a:off x="9393138" y="6092884"/>
            <a:ext cx="221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F749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 mois de chantier par phase</a:t>
            </a:r>
          </a:p>
        </p:txBody>
      </p:sp>
      <p:sp>
        <p:nvSpPr>
          <p:cNvPr id="68" name="Titre 1"/>
          <p:cNvSpPr txBox="1">
            <a:spLocks/>
          </p:cNvSpPr>
          <p:nvPr/>
        </p:nvSpPr>
        <p:spPr>
          <a:xfrm>
            <a:off x="1351090" y="761020"/>
            <a:ext cx="439581" cy="300344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031</a:t>
            </a:r>
          </a:p>
        </p:txBody>
      </p:sp>
      <p:pic>
        <p:nvPicPr>
          <p:cNvPr id="133" name="Espace réservé du contenu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75" b="17147"/>
          <a:stretch/>
        </p:blipFill>
        <p:spPr>
          <a:xfrm>
            <a:off x="1661974" y="535826"/>
            <a:ext cx="5314720" cy="5147549"/>
          </a:xfrm>
          <a:prstGeom prst="rect">
            <a:avLst/>
          </a:prstGeom>
        </p:spPr>
      </p:pic>
      <p:sp>
        <p:nvSpPr>
          <p:cNvPr id="134" name="Forme libre 133"/>
          <p:cNvSpPr/>
          <p:nvPr/>
        </p:nvSpPr>
        <p:spPr>
          <a:xfrm>
            <a:off x="4391026" y="3149600"/>
            <a:ext cx="523875" cy="819150"/>
          </a:xfrm>
          <a:custGeom>
            <a:avLst/>
            <a:gdLst>
              <a:gd name="connsiteX0" fmla="*/ 0 w 523875"/>
              <a:gd name="connsiteY0" fmla="*/ 120650 h 819150"/>
              <a:gd name="connsiteX1" fmla="*/ 28575 w 523875"/>
              <a:gd name="connsiteY1" fmla="*/ 231775 h 819150"/>
              <a:gd name="connsiteX2" fmla="*/ 66675 w 523875"/>
              <a:gd name="connsiteY2" fmla="*/ 279400 h 819150"/>
              <a:gd name="connsiteX3" fmla="*/ 187325 w 523875"/>
              <a:gd name="connsiteY3" fmla="*/ 654050 h 819150"/>
              <a:gd name="connsiteX4" fmla="*/ 307975 w 523875"/>
              <a:gd name="connsiteY4" fmla="*/ 819150 h 819150"/>
              <a:gd name="connsiteX5" fmla="*/ 523875 w 523875"/>
              <a:gd name="connsiteY5" fmla="*/ 685800 h 819150"/>
              <a:gd name="connsiteX6" fmla="*/ 422275 w 523875"/>
              <a:gd name="connsiteY6" fmla="*/ 203200 h 819150"/>
              <a:gd name="connsiteX7" fmla="*/ 225425 w 523875"/>
              <a:gd name="connsiteY7" fmla="*/ 0 h 819150"/>
              <a:gd name="connsiteX8" fmla="*/ 0 w 523875"/>
              <a:gd name="connsiteY8" fmla="*/ 12065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875" h="819150">
                <a:moveTo>
                  <a:pt x="0" y="120650"/>
                </a:moveTo>
                <a:lnTo>
                  <a:pt x="28575" y="231775"/>
                </a:lnTo>
                <a:lnTo>
                  <a:pt x="66675" y="279400"/>
                </a:lnTo>
                <a:lnTo>
                  <a:pt x="187325" y="654050"/>
                </a:lnTo>
                <a:lnTo>
                  <a:pt x="307975" y="819150"/>
                </a:lnTo>
                <a:lnTo>
                  <a:pt x="523875" y="685800"/>
                </a:lnTo>
                <a:lnTo>
                  <a:pt x="422275" y="203200"/>
                </a:lnTo>
                <a:lnTo>
                  <a:pt x="225425" y="0"/>
                </a:lnTo>
                <a:lnTo>
                  <a:pt x="0" y="1206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Forme libre 134"/>
          <p:cNvSpPr/>
          <p:nvPr/>
        </p:nvSpPr>
        <p:spPr>
          <a:xfrm>
            <a:off x="3289300" y="1339850"/>
            <a:ext cx="1041400" cy="971550"/>
          </a:xfrm>
          <a:custGeom>
            <a:avLst/>
            <a:gdLst>
              <a:gd name="connsiteX0" fmla="*/ 914400 w 1041400"/>
              <a:gd name="connsiteY0" fmla="*/ 0 h 971550"/>
              <a:gd name="connsiteX1" fmla="*/ 990600 w 1041400"/>
              <a:gd name="connsiteY1" fmla="*/ 57150 h 971550"/>
              <a:gd name="connsiteX2" fmla="*/ 1041400 w 1041400"/>
              <a:gd name="connsiteY2" fmla="*/ 228600 h 971550"/>
              <a:gd name="connsiteX3" fmla="*/ 660400 w 1041400"/>
              <a:gd name="connsiteY3" fmla="*/ 514350 h 971550"/>
              <a:gd name="connsiteX4" fmla="*/ 387350 w 1041400"/>
              <a:gd name="connsiteY4" fmla="*/ 704850 h 971550"/>
              <a:gd name="connsiteX5" fmla="*/ 514350 w 1041400"/>
              <a:gd name="connsiteY5" fmla="*/ 787400 h 971550"/>
              <a:gd name="connsiteX6" fmla="*/ 565150 w 1041400"/>
              <a:gd name="connsiteY6" fmla="*/ 971550 h 971550"/>
              <a:gd name="connsiteX7" fmla="*/ 412750 w 1041400"/>
              <a:gd name="connsiteY7" fmla="*/ 965200 h 971550"/>
              <a:gd name="connsiteX8" fmla="*/ 171450 w 1041400"/>
              <a:gd name="connsiteY8" fmla="*/ 895350 h 971550"/>
              <a:gd name="connsiteX9" fmla="*/ 88900 w 1041400"/>
              <a:gd name="connsiteY9" fmla="*/ 825500 h 971550"/>
              <a:gd name="connsiteX10" fmla="*/ 0 w 1041400"/>
              <a:gd name="connsiteY10" fmla="*/ 596900 h 971550"/>
              <a:gd name="connsiteX11" fmla="*/ 914400 w 1041400"/>
              <a:gd name="connsiteY11" fmla="*/ 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1400" h="971550">
                <a:moveTo>
                  <a:pt x="914400" y="0"/>
                </a:moveTo>
                <a:lnTo>
                  <a:pt x="990600" y="57150"/>
                </a:lnTo>
                <a:lnTo>
                  <a:pt x="1041400" y="228600"/>
                </a:lnTo>
                <a:lnTo>
                  <a:pt x="660400" y="514350"/>
                </a:lnTo>
                <a:lnTo>
                  <a:pt x="387350" y="704850"/>
                </a:lnTo>
                <a:lnTo>
                  <a:pt x="514350" y="787400"/>
                </a:lnTo>
                <a:lnTo>
                  <a:pt x="565150" y="971550"/>
                </a:lnTo>
                <a:lnTo>
                  <a:pt x="412750" y="965200"/>
                </a:lnTo>
                <a:lnTo>
                  <a:pt x="171450" y="895350"/>
                </a:lnTo>
                <a:lnTo>
                  <a:pt x="88900" y="825500"/>
                </a:lnTo>
                <a:lnTo>
                  <a:pt x="0" y="596900"/>
                </a:lnTo>
                <a:lnTo>
                  <a:pt x="914400" y="0"/>
                </a:lnTo>
                <a:close/>
              </a:path>
            </a:pathLst>
          </a:custGeom>
          <a:solidFill>
            <a:srgbClr val="FF6161">
              <a:alpha val="76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6" name="Groupe 135"/>
          <p:cNvGrpSpPr/>
          <p:nvPr/>
        </p:nvGrpSpPr>
        <p:grpSpPr>
          <a:xfrm>
            <a:off x="3868674" y="2408459"/>
            <a:ext cx="312420" cy="369332"/>
            <a:chOff x="382089" y="2174212"/>
            <a:chExt cx="312420" cy="369332"/>
          </a:xfrm>
        </p:grpSpPr>
        <p:sp>
          <p:nvSpPr>
            <p:cNvPr id="137" name="Ellipse 136"/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382089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9" name="Groupe 138"/>
          <p:cNvGrpSpPr/>
          <p:nvPr/>
        </p:nvGrpSpPr>
        <p:grpSpPr>
          <a:xfrm>
            <a:off x="4504401" y="3247307"/>
            <a:ext cx="312420" cy="369332"/>
            <a:chOff x="389738" y="2148593"/>
            <a:chExt cx="312420" cy="369332"/>
          </a:xfrm>
        </p:grpSpPr>
        <p:sp>
          <p:nvSpPr>
            <p:cNvPr id="140" name="Ellipse 139"/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ZoneTexte 140"/>
            <p:cNvSpPr txBox="1"/>
            <p:nvPr/>
          </p:nvSpPr>
          <p:spPr>
            <a:xfrm>
              <a:off x="389738" y="2148593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42" name="Groupe 141"/>
          <p:cNvGrpSpPr/>
          <p:nvPr/>
        </p:nvGrpSpPr>
        <p:grpSpPr>
          <a:xfrm>
            <a:off x="3289300" y="1751306"/>
            <a:ext cx="312420" cy="369332"/>
            <a:chOff x="382089" y="2174212"/>
            <a:chExt cx="312420" cy="369332"/>
          </a:xfrm>
        </p:grpSpPr>
        <p:sp>
          <p:nvSpPr>
            <p:cNvPr id="143" name="Ellipse 142"/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ZoneTexte 143"/>
            <p:cNvSpPr txBox="1"/>
            <p:nvPr/>
          </p:nvSpPr>
          <p:spPr>
            <a:xfrm>
              <a:off x="382089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45" name="Groupe 144"/>
          <p:cNvGrpSpPr/>
          <p:nvPr/>
        </p:nvGrpSpPr>
        <p:grpSpPr>
          <a:xfrm>
            <a:off x="4181094" y="1761132"/>
            <a:ext cx="312420" cy="369332"/>
            <a:chOff x="388693" y="2164763"/>
            <a:chExt cx="312420" cy="369332"/>
          </a:xfrm>
        </p:grpSpPr>
        <p:sp>
          <p:nvSpPr>
            <p:cNvPr id="146" name="Ellipse 145"/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ZoneTexte 146"/>
            <p:cNvSpPr txBox="1"/>
            <p:nvPr/>
          </p:nvSpPr>
          <p:spPr>
            <a:xfrm>
              <a:off x="388693" y="2164763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48" name="Groupe 147"/>
          <p:cNvGrpSpPr/>
          <p:nvPr/>
        </p:nvGrpSpPr>
        <p:grpSpPr>
          <a:xfrm>
            <a:off x="7063838" y="1003284"/>
            <a:ext cx="312420" cy="369332"/>
            <a:chOff x="382089" y="2174212"/>
            <a:chExt cx="312420" cy="369332"/>
          </a:xfrm>
        </p:grpSpPr>
        <p:sp>
          <p:nvSpPr>
            <p:cNvPr id="149" name="Ellipse 148"/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ZoneTexte 149"/>
            <p:cNvSpPr txBox="1"/>
            <p:nvPr/>
          </p:nvSpPr>
          <p:spPr>
            <a:xfrm>
              <a:off x="382089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51" name="ZoneTexte 150"/>
          <p:cNvSpPr txBox="1"/>
          <p:nvPr/>
        </p:nvSpPr>
        <p:spPr>
          <a:xfrm>
            <a:off x="7352219" y="1032954"/>
            <a:ext cx="45007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1 : 3/5 Dhalenne + Landy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Engagement des travaux fin 2024</a:t>
            </a:r>
          </a:p>
        </p:txBody>
      </p:sp>
      <p:grpSp>
        <p:nvGrpSpPr>
          <p:cNvPr id="152" name="Groupe 151"/>
          <p:cNvGrpSpPr/>
          <p:nvPr/>
        </p:nvGrpSpPr>
        <p:grpSpPr>
          <a:xfrm>
            <a:off x="7080224" y="1711651"/>
            <a:ext cx="312420" cy="369332"/>
            <a:chOff x="382089" y="2174212"/>
            <a:chExt cx="312420" cy="369332"/>
          </a:xfrm>
        </p:grpSpPr>
        <p:sp>
          <p:nvSpPr>
            <p:cNvPr id="153" name="Ellipse 152"/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ZoneTexte 153"/>
            <p:cNvSpPr txBox="1"/>
            <p:nvPr/>
          </p:nvSpPr>
          <p:spPr>
            <a:xfrm>
              <a:off x="382089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5" name="Groupe 154"/>
          <p:cNvGrpSpPr/>
          <p:nvPr/>
        </p:nvGrpSpPr>
        <p:grpSpPr>
          <a:xfrm>
            <a:off x="5017843" y="1781204"/>
            <a:ext cx="312420" cy="369332"/>
            <a:chOff x="382089" y="2174212"/>
            <a:chExt cx="312420" cy="369332"/>
          </a:xfrm>
        </p:grpSpPr>
        <p:sp>
          <p:nvSpPr>
            <p:cNvPr id="156" name="Ellipse 155"/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ZoneTexte 156"/>
            <p:cNvSpPr txBox="1"/>
            <p:nvPr/>
          </p:nvSpPr>
          <p:spPr>
            <a:xfrm>
              <a:off x="382089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58" name="Groupe 157"/>
          <p:cNvGrpSpPr/>
          <p:nvPr/>
        </p:nvGrpSpPr>
        <p:grpSpPr>
          <a:xfrm>
            <a:off x="5676550" y="2189202"/>
            <a:ext cx="312420" cy="369332"/>
            <a:chOff x="382089" y="2174212"/>
            <a:chExt cx="312420" cy="369332"/>
          </a:xfrm>
        </p:grpSpPr>
        <p:sp>
          <p:nvSpPr>
            <p:cNvPr id="159" name="Ellipse 158"/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ZoneTexte 159"/>
            <p:cNvSpPr txBox="1"/>
            <p:nvPr/>
          </p:nvSpPr>
          <p:spPr>
            <a:xfrm>
              <a:off x="382089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1" name="Groupe 160"/>
          <p:cNvGrpSpPr/>
          <p:nvPr/>
        </p:nvGrpSpPr>
        <p:grpSpPr>
          <a:xfrm>
            <a:off x="7069491" y="2443235"/>
            <a:ext cx="312420" cy="369332"/>
            <a:chOff x="382089" y="2174212"/>
            <a:chExt cx="312420" cy="369332"/>
          </a:xfrm>
        </p:grpSpPr>
        <p:sp>
          <p:nvSpPr>
            <p:cNvPr id="162" name="Ellipse 161"/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ZoneTexte 162"/>
            <p:cNvSpPr txBox="1"/>
            <p:nvPr/>
          </p:nvSpPr>
          <p:spPr>
            <a:xfrm>
              <a:off x="382089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4" name="Groupe 163"/>
          <p:cNvGrpSpPr/>
          <p:nvPr/>
        </p:nvGrpSpPr>
        <p:grpSpPr>
          <a:xfrm>
            <a:off x="7058721" y="3236520"/>
            <a:ext cx="312420" cy="369332"/>
            <a:chOff x="365135" y="2174212"/>
            <a:chExt cx="312420" cy="369332"/>
          </a:xfrm>
        </p:grpSpPr>
        <p:sp>
          <p:nvSpPr>
            <p:cNvPr id="165" name="Ellipse 164"/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ZoneTexte 165"/>
            <p:cNvSpPr txBox="1"/>
            <p:nvPr/>
          </p:nvSpPr>
          <p:spPr>
            <a:xfrm>
              <a:off x="365135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67" name="ZoneTexte 166"/>
          <p:cNvSpPr txBox="1"/>
          <p:nvPr/>
        </p:nvSpPr>
        <p:spPr>
          <a:xfrm>
            <a:off x="7376258" y="1722107"/>
            <a:ext cx="38529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2 : Soubise et 41 Dhalenne 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Engagement des travaux début 2026</a:t>
            </a:r>
          </a:p>
        </p:txBody>
      </p:sp>
      <p:sp>
        <p:nvSpPr>
          <p:cNvPr id="168" name="ZoneTexte 167"/>
          <p:cNvSpPr txBox="1"/>
          <p:nvPr/>
        </p:nvSpPr>
        <p:spPr>
          <a:xfrm>
            <a:off x="7371678" y="2424434"/>
            <a:ext cx="46252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3 : Moutier, 40/42/56 Saint Denis et démolition partielle Moutier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Engagement des travaux début 2026</a:t>
            </a:r>
          </a:p>
        </p:txBody>
      </p:sp>
      <p:sp>
        <p:nvSpPr>
          <p:cNvPr id="169" name="ZoneTexte 168"/>
          <p:cNvSpPr txBox="1"/>
          <p:nvPr/>
        </p:nvSpPr>
        <p:spPr>
          <a:xfrm>
            <a:off x="7350886" y="3327458"/>
            <a:ext cx="45021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4 : Démolition Quai de Seine NPNRU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Engagement des travaux 2026</a:t>
            </a:r>
          </a:p>
        </p:txBody>
      </p:sp>
      <p:grpSp>
        <p:nvGrpSpPr>
          <p:cNvPr id="170" name="Groupe 169"/>
          <p:cNvGrpSpPr/>
          <p:nvPr/>
        </p:nvGrpSpPr>
        <p:grpSpPr>
          <a:xfrm>
            <a:off x="7086186" y="4027015"/>
            <a:ext cx="312420" cy="369332"/>
            <a:chOff x="382089" y="2174212"/>
            <a:chExt cx="312420" cy="369332"/>
          </a:xfrm>
        </p:grpSpPr>
        <p:sp>
          <p:nvSpPr>
            <p:cNvPr id="171" name="Ellipse 170"/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ZoneTexte 171"/>
            <p:cNvSpPr txBox="1"/>
            <p:nvPr/>
          </p:nvSpPr>
          <p:spPr>
            <a:xfrm>
              <a:off x="382089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73" name="ZoneTexte 172"/>
          <p:cNvSpPr txBox="1"/>
          <p:nvPr/>
        </p:nvSpPr>
        <p:spPr>
          <a:xfrm>
            <a:off x="7360850" y="4062135"/>
            <a:ext cx="34087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5 : Résidentialisations 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Engagement des travaux 2026/2027</a:t>
            </a:r>
          </a:p>
        </p:txBody>
      </p:sp>
      <p:grpSp>
        <p:nvGrpSpPr>
          <p:cNvPr id="174" name="Groupe 173">
            <a:extLst>
              <a:ext uri="{FF2B5EF4-FFF2-40B4-BE49-F238E27FC236}">
                <a16:creationId xmlns:a16="http://schemas.microsoft.com/office/drawing/2014/main" id="{498C0F0A-8610-C038-585C-635126B5D498}"/>
              </a:ext>
            </a:extLst>
          </p:cNvPr>
          <p:cNvGrpSpPr/>
          <p:nvPr/>
        </p:nvGrpSpPr>
        <p:grpSpPr>
          <a:xfrm>
            <a:off x="5258175" y="2591311"/>
            <a:ext cx="312420" cy="369332"/>
            <a:chOff x="381424" y="2152254"/>
            <a:chExt cx="312420" cy="369332"/>
          </a:xfrm>
        </p:grpSpPr>
        <p:sp>
          <p:nvSpPr>
            <p:cNvPr id="175" name="Ellipse 174">
              <a:extLst>
                <a:ext uri="{FF2B5EF4-FFF2-40B4-BE49-F238E27FC236}">
                  <a16:creationId xmlns:a16="http://schemas.microsoft.com/office/drawing/2014/main" id="{FE0FEEF0-3506-D597-D6D1-BB21767E6BC1}"/>
                </a:ext>
              </a:extLst>
            </p:cNvPr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ZoneTexte 175">
              <a:extLst>
                <a:ext uri="{FF2B5EF4-FFF2-40B4-BE49-F238E27FC236}">
                  <a16:creationId xmlns:a16="http://schemas.microsoft.com/office/drawing/2014/main" id="{238E77AD-39EB-BA4F-38BF-AD133678D70F}"/>
                </a:ext>
              </a:extLst>
            </p:cNvPr>
            <p:cNvSpPr txBox="1"/>
            <p:nvPr/>
          </p:nvSpPr>
          <p:spPr>
            <a:xfrm>
              <a:off x="381424" y="2152254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77" name="Groupe 176">
            <a:extLst>
              <a:ext uri="{FF2B5EF4-FFF2-40B4-BE49-F238E27FC236}">
                <a16:creationId xmlns:a16="http://schemas.microsoft.com/office/drawing/2014/main" id="{ADF32ABF-6673-D010-3DAC-A68455A7E9A7}"/>
              </a:ext>
            </a:extLst>
          </p:cNvPr>
          <p:cNvGrpSpPr/>
          <p:nvPr/>
        </p:nvGrpSpPr>
        <p:grpSpPr>
          <a:xfrm>
            <a:off x="2635436" y="2966483"/>
            <a:ext cx="312420" cy="369332"/>
            <a:chOff x="382089" y="2174212"/>
            <a:chExt cx="312420" cy="369332"/>
          </a:xfrm>
        </p:grpSpPr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89827019-FA9A-D9AA-5E71-D5082A63FE72}"/>
                </a:ext>
              </a:extLst>
            </p:cNvPr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ZoneTexte 178">
              <a:extLst>
                <a:ext uri="{FF2B5EF4-FFF2-40B4-BE49-F238E27FC236}">
                  <a16:creationId xmlns:a16="http://schemas.microsoft.com/office/drawing/2014/main" id="{A81B3774-9CD6-F53C-DCA0-F34F26112C78}"/>
                </a:ext>
              </a:extLst>
            </p:cNvPr>
            <p:cNvSpPr txBox="1"/>
            <p:nvPr/>
          </p:nvSpPr>
          <p:spPr>
            <a:xfrm>
              <a:off x="382089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80" name="Groupe 179">
            <a:extLst>
              <a:ext uri="{FF2B5EF4-FFF2-40B4-BE49-F238E27FC236}">
                <a16:creationId xmlns:a16="http://schemas.microsoft.com/office/drawing/2014/main" id="{08481559-96C9-DB86-319F-793C8DDE7F54}"/>
              </a:ext>
            </a:extLst>
          </p:cNvPr>
          <p:cNvGrpSpPr/>
          <p:nvPr/>
        </p:nvGrpSpPr>
        <p:grpSpPr>
          <a:xfrm>
            <a:off x="3305094" y="3322334"/>
            <a:ext cx="312420" cy="369332"/>
            <a:chOff x="382089" y="2174212"/>
            <a:chExt cx="312420" cy="369332"/>
          </a:xfrm>
        </p:grpSpPr>
        <p:sp>
          <p:nvSpPr>
            <p:cNvPr id="181" name="Ellipse 180">
              <a:extLst>
                <a:ext uri="{FF2B5EF4-FFF2-40B4-BE49-F238E27FC236}">
                  <a16:creationId xmlns:a16="http://schemas.microsoft.com/office/drawing/2014/main" id="{F5FCE3CC-A925-0657-C601-83E14F1B43D6}"/>
                </a:ext>
              </a:extLst>
            </p:cNvPr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ZoneTexte 181">
              <a:extLst>
                <a:ext uri="{FF2B5EF4-FFF2-40B4-BE49-F238E27FC236}">
                  <a16:creationId xmlns:a16="http://schemas.microsoft.com/office/drawing/2014/main" id="{393D0DD3-FBF9-CD75-20BF-6A83523FB997}"/>
                </a:ext>
              </a:extLst>
            </p:cNvPr>
            <p:cNvSpPr txBox="1"/>
            <p:nvPr/>
          </p:nvSpPr>
          <p:spPr>
            <a:xfrm>
              <a:off x="382089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83" name="Groupe 182">
            <a:extLst>
              <a:ext uri="{FF2B5EF4-FFF2-40B4-BE49-F238E27FC236}">
                <a16:creationId xmlns:a16="http://schemas.microsoft.com/office/drawing/2014/main" id="{DA159B6D-D25C-8661-A70D-E6C49F5FA87E}"/>
              </a:ext>
            </a:extLst>
          </p:cNvPr>
          <p:cNvGrpSpPr/>
          <p:nvPr/>
        </p:nvGrpSpPr>
        <p:grpSpPr>
          <a:xfrm>
            <a:off x="5237851" y="3486204"/>
            <a:ext cx="312420" cy="369332"/>
            <a:chOff x="382089" y="2174212"/>
            <a:chExt cx="312420" cy="369332"/>
          </a:xfrm>
        </p:grpSpPr>
        <p:sp>
          <p:nvSpPr>
            <p:cNvPr id="184" name="Ellipse 183">
              <a:extLst>
                <a:ext uri="{FF2B5EF4-FFF2-40B4-BE49-F238E27FC236}">
                  <a16:creationId xmlns:a16="http://schemas.microsoft.com/office/drawing/2014/main" id="{EEF5D0E1-56DB-3C53-C46F-C1F316CB9B36}"/>
                </a:ext>
              </a:extLst>
            </p:cNvPr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ZoneTexte 184">
              <a:extLst>
                <a:ext uri="{FF2B5EF4-FFF2-40B4-BE49-F238E27FC236}">
                  <a16:creationId xmlns:a16="http://schemas.microsoft.com/office/drawing/2014/main" id="{DBD8AA74-8F2D-D056-A40A-8560CD669489}"/>
                </a:ext>
              </a:extLst>
            </p:cNvPr>
            <p:cNvSpPr txBox="1"/>
            <p:nvPr/>
          </p:nvSpPr>
          <p:spPr>
            <a:xfrm>
              <a:off x="382089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6" name="Groupe 185">
            <a:extLst>
              <a:ext uri="{FF2B5EF4-FFF2-40B4-BE49-F238E27FC236}">
                <a16:creationId xmlns:a16="http://schemas.microsoft.com/office/drawing/2014/main" id="{34CC04E0-30D6-7F88-496A-A47B349EC270}"/>
              </a:ext>
            </a:extLst>
          </p:cNvPr>
          <p:cNvGrpSpPr/>
          <p:nvPr/>
        </p:nvGrpSpPr>
        <p:grpSpPr>
          <a:xfrm>
            <a:off x="4887541" y="4005037"/>
            <a:ext cx="312420" cy="369332"/>
            <a:chOff x="382089" y="2174212"/>
            <a:chExt cx="312420" cy="369332"/>
          </a:xfrm>
        </p:grpSpPr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C148755F-797F-C8A6-87AA-5E75C3AB8A2F}"/>
                </a:ext>
              </a:extLst>
            </p:cNvPr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ZoneTexte 187">
              <a:extLst>
                <a:ext uri="{FF2B5EF4-FFF2-40B4-BE49-F238E27FC236}">
                  <a16:creationId xmlns:a16="http://schemas.microsoft.com/office/drawing/2014/main" id="{F89E5A29-EC48-DF77-9E3F-2124686C59D1}"/>
                </a:ext>
              </a:extLst>
            </p:cNvPr>
            <p:cNvSpPr txBox="1"/>
            <p:nvPr/>
          </p:nvSpPr>
          <p:spPr>
            <a:xfrm>
              <a:off x="382089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9" name="Groupe 188">
            <a:extLst>
              <a:ext uri="{FF2B5EF4-FFF2-40B4-BE49-F238E27FC236}">
                <a16:creationId xmlns:a16="http://schemas.microsoft.com/office/drawing/2014/main" id="{E4122E13-E84A-FA04-3DA5-91031F19E19C}"/>
              </a:ext>
            </a:extLst>
          </p:cNvPr>
          <p:cNvGrpSpPr/>
          <p:nvPr/>
        </p:nvGrpSpPr>
        <p:grpSpPr>
          <a:xfrm>
            <a:off x="3535896" y="4272550"/>
            <a:ext cx="312420" cy="369332"/>
            <a:chOff x="382089" y="2174212"/>
            <a:chExt cx="312420" cy="369332"/>
          </a:xfrm>
        </p:grpSpPr>
        <p:sp>
          <p:nvSpPr>
            <p:cNvPr id="190" name="Ellipse 189">
              <a:extLst>
                <a:ext uri="{FF2B5EF4-FFF2-40B4-BE49-F238E27FC236}">
                  <a16:creationId xmlns:a16="http://schemas.microsoft.com/office/drawing/2014/main" id="{3C4D5E18-6626-480D-27AF-EB95909B65A3}"/>
                </a:ext>
              </a:extLst>
            </p:cNvPr>
            <p:cNvSpPr/>
            <p:nvPr/>
          </p:nvSpPr>
          <p:spPr>
            <a:xfrm>
              <a:off x="407997" y="2223620"/>
              <a:ext cx="250371" cy="250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ZoneTexte 190">
              <a:extLst>
                <a:ext uri="{FF2B5EF4-FFF2-40B4-BE49-F238E27FC236}">
                  <a16:creationId xmlns:a16="http://schemas.microsoft.com/office/drawing/2014/main" id="{5AA8E54B-B4AB-58BB-3D90-079F990C5C72}"/>
                </a:ext>
              </a:extLst>
            </p:cNvPr>
            <p:cNvSpPr txBox="1"/>
            <p:nvPr/>
          </p:nvSpPr>
          <p:spPr>
            <a:xfrm>
              <a:off x="382089" y="2174212"/>
              <a:ext cx="31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1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5803B0-1AF1-7D4C-CB63-6D906DD1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9890" y="5977913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EE49-05C0-4EBD-AADC-31AC2669640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D84F94-EA08-9251-6623-1FA1655B6F8A}"/>
              </a:ext>
            </a:extLst>
          </p:cNvPr>
          <p:cNvSpPr/>
          <p:nvPr/>
        </p:nvSpPr>
        <p:spPr>
          <a:xfrm>
            <a:off x="0" y="-2867"/>
            <a:ext cx="12192000" cy="5849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Phasage Cordon Lamotte-Taupin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890429" y="14443"/>
            <a:ext cx="11301571" cy="6363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marL="0" marR="0" lvl="0" indent="0" algn="just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Planning des réhabilitations logements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35" y="-5546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6668" y="131910"/>
            <a:ext cx="605263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03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EBFD066-84FB-51CA-D19B-905EF95A4217}"/>
              </a:ext>
            </a:extLst>
          </p:cNvPr>
          <p:cNvSpPr txBox="1"/>
          <p:nvPr/>
        </p:nvSpPr>
        <p:spPr>
          <a:xfrm>
            <a:off x="7535269" y="170116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2026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E65968C-7D7D-2889-F1F1-E633170B451D}"/>
              </a:ext>
            </a:extLst>
          </p:cNvPr>
          <p:cNvSpPr txBox="1"/>
          <p:nvPr/>
        </p:nvSpPr>
        <p:spPr>
          <a:xfrm>
            <a:off x="9397196" y="172513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2027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C76DF323-011A-9403-4E22-2A65B6840236}"/>
              </a:ext>
            </a:extLst>
          </p:cNvPr>
          <p:cNvCxnSpPr>
            <a:cxnSpLocks/>
          </p:cNvCxnSpPr>
          <p:nvPr/>
        </p:nvCxnSpPr>
        <p:spPr>
          <a:xfrm>
            <a:off x="9749534" y="1846436"/>
            <a:ext cx="0" cy="603004"/>
          </a:xfrm>
          <a:prstGeom prst="line">
            <a:avLst/>
          </a:prstGeom>
          <a:ln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3C884533-ED54-928E-AC4A-183729CE42CB}"/>
              </a:ext>
            </a:extLst>
          </p:cNvPr>
          <p:cNvCxnSpPr>
            <a:cxnSpLocks/>
          </p:cNvCxnSpPr>
          <p:nvPr/>
        </p:nvCxnSpPr>
        <p:spPr>
          <a:xfrm>
            <a:off x="7866710" y="1858461"/>
            <a:ext cx="0" cy="603004"/>
          </a:xfrm>
          <a:prstGeom prst="line">
            <a:avLst/>
          </a:prstGeom>
          <a:ln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C55E9D56-5FC8-93CE-B8C0-9BE94ED617E5}"/>
              </a:ext>
            </a:extLst>
          </p:cNvPr>
          <p:cNvGrpSpPr/>
          <p:nvPr/>
        </p:nvGrpSpPr>
        <p:grpSpPr>
          <a:xfrm>
            <a:off x="774522" y="1586263"/>
            <a:ext cx="10506051" cy="1702496"/>
            <a:chOff x="810355" y="1907706"/>
            <a:chExt cx="9757067" cy="2923727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C18E5390-EA34-0CFE-FEFF-61A2BA94CA23}"/>
                </a:ext>
              </a:extLst>
            </p:cNvPr>
            <p:cNvGrpSpPr/>
            <p:nvPr/>
          </p:nvGrpSpPr>
          <p:grpSpPr>
            <a:xfrm>
              <a:off x="810355" y="1907706"/>
              <a:ext cx="9757067" cy="2923727"/>
              <a:chOff x="413538" y="2842470"/>
              <a:chExt cx="8017399" cy="1745690"/>
            </a:xfrm>
          </p:grpSpPr>
          <p:sp>
            <p:nvSpPr>
              <p:cNvPr id="36" name="Flèche : droite 35">
                <a:extLst>
                  <a:ext uri="{FF2B5EF4-FFF2-40B4-BE49-F238E27FC236}">
                    <a16:creationId xmlns:a16="http://schemas.microsoft.com/office/drawing/2014/main" id="{93F4B5BD-A334-5C12-3FFF-387FC2064248}"/>
                  </a:ext>
                </a:extLst>
              </p:cNvPr>
              <p:cNvSpPr/>
              <p:nvPr/>
            </p:nvSpPr>
            <p:spPr>
              <a:xfrm>
                <a:off x="4286904" y="3256115"/>
                <a:ext cx="4144033" cy="1080120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Phase chantier</a:t>
                </a:r>
              </a:p>
            </p:txBody>
          </p: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2946C60F-8AA3-1540-628E-E75D1BAF38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933" y="3174221"/>
                <a:ext cx="0" cy="36004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8A26BDB-A261-8968-2BDB-4949F9869EEE}"/>
                  </a:ext>
                </a:extLst>
              </p:cNvPr>
              <p:cNvSpPr/>
              <p:nvPr/>
            </p:nvSpPr>
            <p:spPr>
              <a:xfrm>
                <a:off x="715999" y="3519010"/>
                <a:ext cx="3567970" cy="540061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Phase diagnostics et études</a:t>
                </a:r>
              </a:p>
            </p:txBody>
          </p: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D7A2CC35-AD64-A39E-84F2-F74891F89D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3969" y="3174221"/>
                <a:ext cx="0" cy="36004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Accolade ouvrante 39">
                <a:extLst>
                  <a:ext uri="{FF2B5EF4-FFF2-40B4-BE49-F238E27FC236}">
                    <a16:creationId xmlns:a16="http://schemas.microsoft.com/office/drawing/2014/main" id="{3F8BED75-16D7-5EB1-57BD-F1809BE26EF9}"/>
                  </a:ext>
                </a:extLst>
              </p:cNvPr>
              <p:cNvSpPr/>
              <p:nvPr/>
            </p:nvSpPr>
            <p:spPr>
              <a:xfrm rot="16200000">
                <a:off x="2416883" y="3503830"/>
                <a:ext cx="133201" cy="1283752"/>
              </a:xfrm>
              <a:prstGeom prst="leftBrace">
                <a:avLst>
                  <a:gd name="adj1" fmla="val 42857"/>
                  <a:gd name="adj2" fmla="val 48835"/>
                </a:avLst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6D86996D-879E-F452-4478-AF2960A43EC2}"/>
                  </a:ext>
                </a:extLst>
              </p:cNvPr>
              <p:cNvSpPr txBox="1"/>
              <p:nvPr/>
            </p:nvSpPr>
            <p:spPr>
              <a:xfrm>
                <a:off x="1733221" y="4148044"/>
                <a:ext cx="1571363" cy="440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8EED6">
                        <a:lumMod val="2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Concertation des locataires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623BC27-9900-9219-8410-90ED2926F1FF}"/>
                  </a:ext>
                </a:extLst>
              </p:cNvPr>
              <p:cNvSpPr txBox="1"/>
              <p:nvPr/>
            </p:nvSpPr>
            <p:spPr>
              <a:xfrm>
                <a:off x="413538" y="2878130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2023</a:t>
                </a: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F61D5E0C-C6C5-7D18-2361-B58CC2872285}"/>
                  </a:ext>
                </a:extLst>
              </p:cNvPr>
              <p:cNvSpPr txBox="1"/>
              <p:nvPr/>
            </p:nvSpPr>
            <p:spPr>
              <a:xfrm>
                <a:off x="2155896" y="2858562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2024</a:t>
                </a:r>
              </a:p>
            </p:txBody>
          </p: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C9FFB15D-AA6A-E047-B024-58DB18819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9984" y="3158970"/>
                <a:ext cx="0" cy="36004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88B5878B-860A-722A-7F0A-101C0E9C0C48}"/>
                  </a:ext>
                </a:extLst>
              </p:cNvPr>
              <p:cNvSpPr txBox="1"/>
              <p:nvPr/>
            </p:nvSpPr>
            <p:spPr>
              <a:xfrm>
                <a:off x="3936946" y="2842470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2025</a:t>
                </a:r>
              </a:p>
            </p:txBody>
          </p:sp>
        </p:grp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EEAEC936-AD39-5EF1-36B5-E1670B92F2D1}"/>
                </a:ext>
              </a:extLst>
            </p:cNvPr>
            <p:cNvSpPr txBox="1"/>
            <p:nvPr/>
          </p:nvSpPr>
          <p:spPr>
            <a:xfrm>
              <a:off x="889726" y="219049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C72858CD-FC63-9C15-DB32-2C3C49366F5F}"/>
                </a:ext>
              </a:extLst>
            </p:cNvPr>
            <p:cNvSpPr txBox="1"/>
            <p:nvPr/>
          </p:nvSpPr>
          <p:spPr>
            <a:xfrm>
              <a:off x="3020377" y="217940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59BB5BB6-7C26-08FC-A74D-CD2DD282F5D4}"/>
                </a:ext>
              </a:extLst>
            </p:cNvPr>
            <p:cNvSpPr txBox="1"/>
            <p:nvPr/>
          </p:nvSpPr>
          <p:spPr>
            <a:xfrm>
              <a:off x="5217787" y="2169840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2025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B2C8C55B-AFF4-B3B6-BB58-123704B88581}"/>
              </a:ext>
            </a:extLst>
          </p:cNvPr>
          <p:cNvGrpSpPr/>
          <p:nvPr/>
        </p:nvGrpSpPr>
        <p:grpSpPr>
          <a:xfrm>
            <a:off x="848861" y="4327959"/>
            <a:ext cx="10503706" cy="1971654"/>
            <a:chOff x="810355" y="1907706"/>
            <a:chExt cx="9749924" cy="2923727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748A2BB7-69AC-1B12-297F-16E288F96B80}"/>
                </a:ext>
              </a:extLst>
            </p:cNvPr>
            <p:cNvGrpSpPr/>
            <p:nvPr/>
          </p:nvGrpSpPr>
          <p:grpSpPr>
            <a:xfrm>
              <a:off x="810355" y="1907706"/>
              <a:ext cx="9749924" cy="2923727"/>
              <a:chOff x="413538" y="2842470"/>
              <a:chExt cx="8011530" cy="1745690"/>
            </a:xfrm>
          </p:grpSpPr>
          <p:sp>
            <p:nvSpPr>
              <p:cNvPr id="10" name="Flèche : droite 9">
                <a:extLst>
                  <a:ext uri="{FF2B5EF4-FFF2-40B4-BE49-F238E27FC236}">
                    <a16:creationId xmlns:a16="http://schemas.microsoft.com/office/drawing/2014/main" id="{B717EA18-0FFF-970D-D315-DB83761A8E9A}"/>
                  </a:ext>
                </a:extLst>
              </p:cNvPr>
              <p:cNvSpPr/>
              <p:nvPr/>
            </p:nvSpPr>
            <p:spPr>
              <a:xfrm>
                <a:off x="5766294" y="3248981"/>
                <a:ext cx="2658774" cy="1080120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Chantiers - réhabilitations et déconstructions</a:t>
                </a:r>
              </a:p>
            </p:txBody>
          </p: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3D379F81-E666-D1AA-5DB7-6C31EEBDA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933" y="3174221"/>
                <a:ext cx="0" cy="36004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6A2F08D-C12B-3A4B-0C1E-E0F97EADAEB1}"/>
                  </a:ext>
                </a:extLst>
              </p:cNvPr>
              <p:cNvSpPr/>
              <p:nvPr/>
            </p:nvSpPr>
            <p:spPr>
              <a:xfrm>
                <a:off x="2229515" y="3519010"/>
                <a:ext cx="3536772" cy="540061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Phase diagnostics et études</a:t>
                </a:r>
              </a:p>
            </p:txBody>
          </p: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70607375-7292-6B2B-96F9-4F94131859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3969" y="3174221"/>
                <a:ext cx="0" cy="36004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Accolade ouvrante 13">
                <a:extLst>
                  <a:ext uri="{FF2B5EF4-FFF2-40B4-BE49-F238E27FC236}">
                    <a16:creationId xmlns:a16="http://schemas.microsoft.com/office/drawing/2014/main" id="{F584CAE1-3468-189B-DC8C-74A344C6A211}"/>
                  </a:ext>
                </a:extLst>
              </p:cNvPr>
              <p:cNvSpPr/>
              <p:nvPr/>
            </p:nvSpPr>
            <p:spPr>
              <a:xfrm rot="16200000">
                <a:off x="2416883" y="3503830"/>
                <a:ext cx="133201" cy="1283752"/>
              </a:xfrm>
              <a:prstGeom prst="leftBrace">
                <a:avLst>
                  <a:gd name="adj1" fmla="val 42857"/>
                  <a:gd name="adj2" fmla="val 48835"/>
                </a:avLst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C864CF6-621C-ECF4-C766-2BDCC37F6243}"/>
                  </a:ext>
                </a:extLst>
              </p:cNvPr>
              <p:cNvSpPr txBox="1"/>
              <p:nvPr/>
            </p:nvSpPr>
            <p:spPr>
              <a:xfrm>
                <a:off x="1733221" y="4148044"/>
                <a:ext cx="1571363" cy="440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8EED6">
                        <a:lumMod val="2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Concertation des locataires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D9A96A8-B6D9-3F57-AC10-2BA0F4FF2C1E}"/>
                  </a:ext>
                </a:extLst>
              </p:cNvPr>
              <p:cNvSpPr txBox="1"/>
              <p:nvPr/>
            </p:nvSpPr>
            <p:spPr>
              <a:xfrm>
                <a:off x="413538" y="2878130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2023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B0DC672-E144-A0B3-EA19-46F1556022BB}"/>
                  </a:ext>
                </a:extLst>
              </p:cNvPr>
              <p:cNvSpPr txBox="1"/>
              <p:nvPr/>
            </p:nvSpPr>
            <p:spPr>
              <a:xfrm>
                <a:off x="2155896" y="2858562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2024</a:t>
                </a:r>
              </a:p>
            </p:txBody>
          </p: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03112F24-2DC2-6CDD-2200-A765E5797E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9984" y="3158970"/>
                <a:ext cx="0" cy="36004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007ED57-8758-1350-A349-CB109E238584}"/>
                  </a:ext>
                </a:extLst>
              </p:cNvPr>
              <p:cNvSpPr txBox="1"/>
              <p:nvPr/>
            </p:nvSpPr>
            <p:spPr>
              <a:xfrm>
                <a:off x="3936946" y="2842470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2025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774AC79-E0C2-2857-C986-D3B4A418FAE3}"/>
                </a:ext>
              </a:extLst>
            </p:cNvPr>
            <p:cNvSpPr txBox="1"/>
            <p:nvPr/>
          </p:nvSpPr>
          <p:spPr>
            <a:xfrm>
              <a:off x="889726" y="219049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1C161E7-24EF-55F2-36A0-7E5D1D47779E}"/>
                </a:ext>
              </a:extLst>
            </p:cNvPr>
            <p:cNvSpPr txBox="1"/>
            <p:nvPr/>
          </p:nvSpPr>
          <p:spPr>
            <a:xfrm>
              <a:off x="3020377" y="217940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5F27066-4F23-61DF-4FB6-61B217AA17F8}"/>
                </a:ext>
              </a:extLst>
            </p:cNvPr>
            <p:cNvSpPr txBox="1"/>
            <p:nvPr/>
          </p:nvSpPr>
          <p:spPr>
            <a:xfrm>
              <a:off x="5217787" y="2169840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2025</a:t>
              </a:r>
            </a:p>
          </p:txBody>
        </p:sp>
      </p:grpSp>
      <p:sp>
        <p:nvSpPr>
          <p:cNvPr id="67" name="ZoneTexte 66">
            <a:extLst>
              <a:ext uri="{FF2B5EF4-FFF2-40B4-BE49-F238E27FC236}">
                <a16:creationId xmlns:a16="http://schemas.microsoft.com/office/drawing/2014/main" id="{38AD46BA-DAC1-E51D-DF49-C7EF752A090F}"/>
              </a:ext>
            </a:extLst>
          </p:cNvPr>
          <p:cNvSpPr txBox="1"/>
          <p:nvPr/>
        </p:nvSpPr>
        <p:spPr>
          <a:xfrm>
            <a:off x="411061" y="1150318"/>
            <a:ext cx="5057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1 – 3/5 rue </a:t>
            </a:r>
            <a:r>
              <a:rPr kumimoji="0" lang="fr-FR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Dhalenne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rue Landy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AD19CA29-AE4A-BFBA-D600-8A71C1731433}"/>
              </a:ext>
            </a:extLst>
          </p:cNvPr>
          <p:cNvSpPr txBox="1"/>
          <p:nvPr/>
        </p:nvSpPr>
        <p:spPr>
          <a:xfrm>
            <a:off x="411061" y="4104898"/>
            <a:ext cx="10932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Phases 2 et 3 – Soubise et 41 </a:t>
            </a:r>
            <a:r>
              <a:rPr kumimoji="0" lang="fr-FR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Dhalenne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/ 1/3 Moutier, 40/42/56 saint Denis et démolition 5/9 Moutier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AFE98CA-8CEA-87E0-7E1A-B1310F164900}"/>
              </a:ext>
            </a:extLst>
          </p:cNvPr>
          <p:cNvSpPr/>
          <p:nvPr/>
        </p:nvSpPr>
        <p:spPr>
          <a:xfrm>
            <a:off x="1245409" y="5091325"/>
            <a:ext cx="1984332" cy="60996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D1CB7FC9-11EC-3D63-0D2F-8E96D78A2F96}"/>
              </a:ext>
            </a:extLst>
          </p:cNvPr>
          <p:cNvSpPr txBox="1"/>
          <p:nvPr/>
        </p:nvSpPr>
        <p:spPr>
          <a:xfrm>
            <a:off x="7508972" y="449699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2026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06788D73-E0D7-C2A9-F028-D911DBA92063}"/>
              </a:ext>
            </a:extLst>
          </p:cNvPr>
          <p:cNvSpPr txBox="1"/>
          <p:nvPr/>
        </p:nvSpPr>
        <p:spPr>
          <a:xfrm>
            <a:off x="9416926" y="449699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2027</a:t>
            </a:r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5B66345F-BA80-FE15-EB04-5BF0E61B4CA4}"/>
              </a:ext>
            </a:extLst>
          </p:cNvPr>
          <p:cNvCxnSpPr>
            <a:cxnSpLocks/>
          </p:cNvCxnSpPr>
          <p:nvPr/>
        </p:nvCxnSpPr>
        <p:spPr>
          <a:xfrm>
            <a:off x="9749534" y="4702652"/>
            <a:ext cx="0" cy="388673"/>
          </a:xfrm>
          <a:prstGeom prst="line">
            <a:avLst/>
          </a:prstGeom>
          <a:ln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325AE53D-C7AC-1C06-BF4E-21768C1B7DBA}"/>
              </a:ext>
            </a:extLst>
          </p:cNvPr>
          <p:cNvCxnSpPr>
            <a:cxnSpLocks/>
          </p:cNvCxnSpPr>
          <p:nvPr/>
        </p:nvCxnSpPr>
        <p:spPr>
          <a:xfrm>
            <a:off x="7866719" y="4702652"/>
            <a:ext cx="0" cy="406644"/>
          </a:xfrm>
          <a:prstGeom prst="line">
            <a:avLst/>
          </a:prstGeom>
          <a:ln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9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3E739-3634-A9EF-DDF5-8C9E3FA2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 t="-464" r="10245" b="3947"/>
          <a:stretch/>
        </p:blipFill>
        <p:spPr bwMode="auto">
          <a:xfrm>
            <a:off x="1826392" y="722996"/>
            <a:ext cx="4369739" cy="6105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DA13DF9-5DA4-DEC7-8CAC-0A6294AF5F9C}"/>
              </a:ext>
            </a:extLst>
          </p:cNvPr>
          <p:cNvSpPr/>
          <p:nvPr/>
        </p:nvSpPr>
        <p:spPr>
          <a:xfrm>
            <a:off x="0" y="0"/>
            <a:ext cx="12192000" cy="1338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83935" y="-12833"/>
            <a:ext cx="11308065" cy="6363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cs typeface="Arial" charset="0"/>
              </a:rPr>
              <a:t>Programme type des travaux de clos/couvert – À affiner par bâtiment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313" y="-9192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22675" y="46892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cs typeface="Arial"/>
              </a:rPr>
              <a:t>03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E51FB5B-FA09-FDF8-9A70-2DCAA089C0FF}"/>
              </a:ext>
            </a:extLst>
          </p:cNvPr>
          <p:cNvSpPr txBox="1"/>
          <p:nvPr/>
        </p:nvSpPr>
        <p:spPr>
          <a:xfrm>
            <a:off x="-11313" y="2541641"/>
            <a:ext cx="16693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rgbClr val="1560A2"/>
                </a:solidFill>
              </a:rPr>
              <a:t>Isolation des façades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5870952-CD5A-A048-57EB-BE59786D5A23}"/>
              </a:ext>
            </a:extLst>
          </p:cNvPr>
          <p:cNvSpPr txBox="1"/>
          <p:nvPr/>
        </p:nvSpPr>
        <p:spPr>
          <a:xfrm>
            <a:off x="22675" y="3901444"/>
            <a:ext cx="1706555" cy="4725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fr-FR" dirty="0"/>
              <a:t>Remplacement des fenêtres et volets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493F954-4DE7-8B10-3E10-2A412547F7E4}"/>
              </a:ext>
            </a:extLst>
          </p:cNvPr>
          <p:cNvSpPr txBox="1"/>
          <p:nvPr/>
        </p:nvSpPr>
        <p:spPr>
          <a:xfrm>
            <a:off x="-11313" y="1403224"/>
            <a:ext cx="170655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fr-FR" dirty="0"/>
              <a:t>Isolation des toitures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52445F-F88F-7A80-D619-58EA7B92267E}"/>
              </a:ext>
            </a:extLst>
          </p:cNvPr>
          <p:cNvSpPr txBox="1"/>
          <p:nvPr/>
        </p:nvSpPr>
        <p:spPr>
          <a:xfrm>
            <a:off x="-11313" y="5932722"/>
            <a:ext cx="1669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fr-FR" dirty="0"/>
              <a:t>Isolation en sous-face des planchers bas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1029B30-DE95-7BED-4107-3C37CE25CDD7}"/>
              </a:ext>
            </a:extLst>
          </p:cNvPr>
          <p:cNvSpPr txBox="1"/>
          <p:nvPr/>
        </p:nvSpPr>
        <p:spPr>
          <a:xfrm>
            <a:off x="6293293" y="3351354"/>
            <a:ext cx="3462088" cy="132343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B8EED6">
                    <a:lumMod val="50000"/>
                  </a:srgbClr>
                </a:solidFill>
              </a:rPr>
              <a:t>Objectif</a:t>
            </a:r>
            <a:r>
              <a:rPr lang="fr-FR" sz="2000" b="1" dirty="0">
                <a:solidFill>
                  <a:srgbClr val="B8EED6">
                    <a:lumMod val="50000"/>
                  </a:srgbClr>
                </a:solidFill>
              </a:rPr>
              <a:t> </a:t>
            </a:r>
            <a:r>
              <a:rPr lang="fr-FR" sz="2000" dirty="0">
                <a:solidFill>
                  <a:srgbClr val="B8EED6">
                    <a:lumMod val="50000"/>
                  </a:srgbClr>
                </a:solidFill>
              </a:rPr>
              <a:t>étiquette énergétique «</a:t>
            </a:r>
            <a:r>
              <a:rPr lang="fr-FR" sz="2000" b="1" dirty="0">
                <a:solidFill>
                  <a:srgbClr val="B8EED6">
                    <a:lumMod val="50000"/>
                  </a:srgbClr>
                </a:solidFill>
              </a:rPr>
              <a:t>C</a:t>
            </a:r>
            <a:r>
              <a:rPr lang="fr-FR" sz="2000" dirty="0">
                <a:solidFill>
                  <a:srgbClr val="B8EED6">
                    <a:lumMod val="50000"/>
                  </a:srgbClr>
                </a:solidFill>
              </a:rPr>
              <a:t>» et labellisation </a:t>
            </a:r>
            <a:r>
              <a:rPr lang="fr-FR" sz="2000" b="1" dirty="0">
                <a:solidFill>
                  <a:srgbClr val="B8EED6">
                    <a:lumMod val="50000"/>
                  </a:srgbClr>
                </a:solidFill>
              </a:rPr>
              <a:t>« BBC Rénovation »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04CDF1-7407-2AFA-ABC2-9E7BCBF5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131" y="771225"/>
            <a:ext cx="2413752" cy="1908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0ECC682-08AE-DF8D-ED67-7EAC4541B1E8}"/>
              </a:ext>
            </a:extLst>
          </p:cNvPr>
          <p:cNvCxnSpPr/>
          <p:nvPr/>
        </p:nvCxnSpPr>
        <p:spPr>
          <a:xfrm>
            <a:off x="170121" y="1690054"/>
            <a:ext cx="2923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1D1DBD8-65FB-7C99-479B-5C793B5D4B36}"/>
              </a:ext>
            </a:extLst>
          </p:cNvPr>
          <p:cNvCxnSpPr/>
          <p:nvPr/>
        </p:nvCxnSpPr>
        <p:spPr>
          <a:xfrm>
            <a:off x="170120" y="2853559"/>
            <a:ext cx="2923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AA74562-EAB9-DD0D-58A6-DEA310FA6E89}"/>
              </a:ext>
            </a:extLst>
          </p:cNvPr>
          <p:cNvCxnSpPr/>
          <p:nvPr/>
        </p:nvCxnSpPr>
        <p:spPr>
          <a:xfrm>
            <a:off x="124584" y="4373969"/>
            <a:ext cx="2923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5C6BE99-56CF-6A84-3AE6-98B271B33082}"/>
              </a:ext>
            </a:extLst>
          </p:cNvPr>
          <p:cNvCxnSpPr/>
          <p:nvPr/>
        </p:nvCxnSpPr>
        <p:spPr>
          <a:xfrm>
            <a:off x="124583" y="6394387"/>
            <a:ext cx="2923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4AA09487-AE49-AF75-12F0-A041EBC1E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543" y="2337493"/>
            <a:ext cx="2284494" cy="4292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6DC5140-42D2-C586-C2DB-4F07F9940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044" y="5038231"/>
            <a:ext cx="1523175" cy="1572509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49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847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DA13DF9-5DA4-DEC7-8CAC-0A6294AF5F9C}"/>
              </a:ext>
            </a:extLst>
          </p:cNvPr>
          <p:cNvSpPr/>
          <p:nvPr/>
        </p:nvSpPr>
        <p:spPr>
          <a:xfrm>
            <a:off x="0" y="0"/>
            <a:ext cx="12192000" cy="1338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41578" y="1363"/>
            <a:ext cx="11350422" cy="6363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cs typeface="Arial" charset="0"/>
              </a:rPr>
              <a:t>Programme type des travaux en parties communes – À affiner par bâtiment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-44716" y="-18626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-19682" y="61088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cs typeface="Arial"/>
              </a:rPr>
              <a:t>03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E51FB5B-FA09-FDF8-9A70-2DCAA089C0FF}"/>
              </a:ext>
            </a:extLst>
          </p:cNvPr>
          <p:cNvSpPr txBox="1"/>
          <p:nvPr/>
        </p:nvSpPr>
        <p:spPr>
          <a:xfrm>
            <a:off x="-12219" y="2701524"/>
            <a:ext cx="19007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fr-FR" dirty="0"/>
              <a:t>Peinture murs, plafonds, portes ou façades de gaines et portes d’accès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2905D919-36BC-79CB-B81F-F39AA7552049}"/>
              </a:ext>
            </a:extLst>
          </p:cNvPr>
          <p:cNvSpPr txBox="1"/>
          <p:nvPr/>
        </p:nvSpPr>
        <p:spPr>
          <a:xfrm>
            <a:off x="-30471" y="2057289"/>
            <a:ext cx="19007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fr-FR" dirty="0"/>
              <a:t>Remplacement des boîtes aux lettres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74420E4-992A-99A9-0415-9A326A7DEB05}"/>
              </a:ext>
            </a:extLst>
          </p:cNvPr>
          <p:cNvSpPr txBox="1"/>
          <p:nvPr/>
        </p:nvSpPr>
        <p:spPr>
          <a:xfrm>
            <a:off x="-45808" y="4211474"/>
            <a:ext cx="184356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fr-FR" dirty="0"/>
              <a:t>Remplacement du carrelage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BAAAC89E-882D-BD5F-EC50-0CE5F0F0E1DA}"/>
              </a:ext>
            </a:extLst>
          </p:cNvPr>
          <p:cNvSpPr txBox="1"/>
          <p:nvPr/>
        </p:nvSpPr>
        <p:spPr>
          <a:xfrm>
            <a:off x="-3733" y="3496734"/>
            <a:ext cx="20755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fr-FR" dirty="0"/>
              <a:t>Remplacement porte de hall</a:t>
            </a:r>
          </a:p>
        </p:txBody>
      </p:sp>
      <p:sp>
        <p:nvSpPr>
          <p:cNvPr id="1025" name="ZoneTexte 1024">
            <a:extLst>
              <a:ext uri="{FF2B5EF4-FFF2-40B4-BE49-F238E27FC236}">
                <a16:creationId xmlns:a16="http://schemas.microsoft.com/office/drawing/2014/main" id="{ADBEDE58-29F8-8F7F-15D2-0F10629A1512}"/>
              </a:ext>
            </a:extLst>
          </p:cNvPr>
          <p:cNvSpPr txBox="1"/>
          <p:nvPr/>
        </p:nvSpPr>
        <p:spPr>
          <a:xfrm>
            <a:off x="-44716" y="1246210"/>
            <a:ext cx="20755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fr-FR" dirty="0"/>
              <a:t>Remplacement luminaires à Led et réfection électrique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F1AE85-0BED-F33F-328C-600B7012D18B}"/>
              </a:ext>
            </a:extLst>
          </p:cNvPr>
          <p:cNvSpPr txBox="1"/>
          <p:nvPr/>
        </p:nvSpPr>
        <p:spPr>
          <a:xfrm>
            <a:off x="291205" y="5404556"/>
            <a:ext cx="3462088" cy="101566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>
                <a:solidFill>
                  <a:srgbClr val="B8EED6">
                    <a:lumMod val="50000"/>
                  </a:srgbClr>
                </a:solidFill>
              </a:rPr>
              <a:t>Rénovation et embellissement des parties communes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96EC0C-9385-67B2-4DD0-E3371F987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800" y="917860"/>
            <a:ext cx="4925833" cy="3994379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5D37335-240C-171D-ADE4-857157A5912E}"/>
              </a:ext>
            </a:extLst>
          </p:cNvPr>
          <p:cNvCxnSpPr/>
          <p:nvPr/>
        </p:nvCxnSpPr>
        <p:spPr>
          <a:xfrm>
            <a:off x="170121" y="1690054"/>
            <a:ext cx="2923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3B59538-1976-CF33-0D8E-59EF30C8BA59}"/>
              </a:ext>
            </a:extLst>
          </p:cNvPr>
          <p:cNvCxnSpPr>
            <a:cxnSpLocks/>
          </p:cNvCxnSpPr>
          <p:nvPr/>
        </p:nvCxnSpPr>
        <p:spPr>
          <a:xfrm>
            <a:off x="170121" y="2479445"/>
            <a:ext cx="38383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FFAB6C5-DBB6-63CB-49A0-F07C91AD368D}"/>
              </a:ext>
            </a:extLst>
          </p:cNvPr>
          <p:cNvCxnSpPr/>
          <p:nvPr/>
        </p:nvCxnSpPr>
        <p:spPr>
          <a:xfrm>
            <a:off x="196859" y="3958399"/>
            <a:ext cx="2923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C0EBE67-E267-6D51-A917-E2DEC1230E4D}"/>
              </a:ext>
            </a:extLst>
          </p:cNvPr>
          <p:cNvCxnSpPr>
            <a:cxnSpLocks/>
          </p:cNvCxnSpPr>
          <p:nvPr/>
        </p:nvCxnSpPr>
        <p:spPr>
          <a:xfrm>
            <a:off x="203710" y="3347855"/>
            <a:ext cx="35495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2C162D0-D644-FCB9-EDA6-7CC80A498653}"/>
              </a:ext>
            </a:extLst>
          </p:cNvPr>
          <p:cNvCxnSpPr/>
          <p:nvPr/>
        </p:nvCxnSpPr>
        <p:spPr>
          <a:xfrm>
            <a:off x="170121" y="4673139"/>
            <a:ext cx="2923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DE4B3B88-D384-5726-C6A6-18F8FC0F5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17" y="4464086"/>
            <a:ext cx="1657420" cy="223738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995B9E2-7ED6-6E92-AF83-842675A70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517" y="938597"/>
            <a:ext cx="2453283" cy="327287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AE972CB7-D455-9D0F-F559-6E714E55E441}"/>
              </a:ext>
            </a:extLst>
          </p:cNvPr>
          <p:cNvSpPr txBox="1"/>
          <p:nvPr/>
        </p:nvSpPr>
        <p:spPr>
          <a:xfrm>
            <a:off x="9919606" y="3496734"/>
            <a:ext cx="20755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fr-FR" dirty="0"/>
              <a:t>Rénovation complète des parties communes 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961ED815-A4E2-998F-6FC6-DFAC60F68C86}"/>
              </a:ext>
            </a:extLst>
          </p:cNvPr>
          <p:cNvCxnSpPr/>
          <p:nvPr/>
        </p:nvCxnSpPr>
        <p:spPr>
          <a:xfrm>
            <a:off x="9071188" y="3958399"/>
            <a:ext cx="2923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03A4C574-454B-5FFD-907B-FE3E1C93CC56}"/>
              </a:ext>
            </a:extLst>
          </p:cNvPr>
          <p:cNvSpPr txBox="1"/>
          <p:nvPr/>
        </p:nvSpPr>
        <p:spPr>
          <a:xfrm>
            <a:off x="9386804" y="6020195"/>
            <a:ext cx="207553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fr-FR" dirty="0"/>
              <a:t>Rénovation et modernisation des ascenseurs 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1D32D853-264A-349C-D8AA-CED21A44EF59}"/>
              </a:ext>
            </a:extLst>
          </p:cNvPr>
          <p:cNvCxnSpPr/>
          <p:nvPr/>
        </p:nvCxnSpPr>
        <p:spPr>
          <a:xfrm>
            <a:off x="8538386" y="6481860"/>
            <a:ext cx="29239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5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DA13DF9-5DA4-DEC7-8CAC-0A6294AF5F9C}"/>
              </a:ext>
            </a:extLst>
          </p:cNvPr>
          <p:cNvSpPr/>
          <p:nvPr/>
        </p:nvSpPr>
        <p:spPr>
          <a:xfrm>
            <a:off x="0" y="0"/>
            <a:ext cx="12192000" cy="1338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66983" y="14443"/>
            <a:ext cx="11325017" cy="6363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cs typeface="Arial" charset="0"/>
              </a:rPr>
              <a:t>Programme type des travaux dans les logements – À affiner par bâtiment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-19311" y="-5546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5723" y="74168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cs typeface="Arial"/>
              </a:rPr>
              <a:t>03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E51FB5B-FA09-FDF8-9A70-2DCAA089C0FF}"/>
              </a:ext>
            </a:extLst>
          </p:cNvPr>
          <p:cNvSpPr txBox="1"/>
          <p:nvPr/>
        </p:nvSpPr>
        <p:spPr>
          <a:xfrm>
            <a:off x="0" y="2819974"/>
            <a:ext cx="273765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pPr marL="171450" indent="-171450">
              <a:buFontTx/>
              <a:buChar char="-"/>
            </a:pPr>
            <a:r>
              <a:rPr lang="fr-FR" dirty="0"/>
              <a:t>Remplacement lavabo et baignoire, selon EDL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387FC4-B3DE-59B2-25CC-CE3311400877}"/>
              </a:ext>
            </a:extLst>
          </p:cNvPr>
          <p:cNvSpPr txBox="1"/>
          <p:nvPr/>
        </p:nvSpPr>
        <p:spPr>
          <a:xfrm>
            <a:off x="8688987" y="5461448"/>
            <a:ext cx="3330071" cy="1169551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rgbClr val="1560A2"/>
                </a:solidFill>
              </a:rPr>
              <a:t>Ensemble de l’appartement :</a:t>
            </a:r>
          </a:p>
          <a:p>
            <a:pPr marL="171450" indent="-171450">
              <a:buFontTx/>
              <a:buChar char="-"/>
              <a:defRPr/>
            </a:pPr>
            <a:r>
              <a:rPr lang="fr-FR" sz="1400" dirty="0">
                <a:solidFill>
                  <a:srgbClr val="1560A2"/>
                </a:solidFill>
              </a:rPr>
              <a:t>Réfection électrique</a:t>
            </a:r>
          </a:p>
          <a:p>
            <a:pPr marL="171450" indent="-171450">
              <a:buFontTx/>
              <a:buChar char="-"/>
              <a:defRPr/>
            </a:pPr>
            <a:r>
              <a:rPr lang="fr-FR" sz="1400" dirty="0">
                <a:solidFill>
                  <a:srgbClr val="1560A2"/>
                </a:solidFill>
              </a:rPr>
              <a:t>Interventions sur chauffage (robinets thermostatiques, remplacement des radiateurs)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7BF3E2-BB10-B876-B4D4-0BABB8E53F65}"/>
              </a:ext>
            </a:extLst>
          </p:cNvPr>
          <p:cNvSpPr txBox="1"/>
          <p:nvPr/>
        </p:nvSpPr>
        <p:spPr>
          <a:xfrm>
            <a:off x="47879" y="1431208"/>
            <a:ext cx="2806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fr-FR" dirty="0"/>
              <a:t>-   Remplacement porte d’entrée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2AD54DB-CEB8-DFBD-6498-487A4DCFD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654" y="4693076"/>
            <a:ext cx="3475302" cy="193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C2EB4A-3859-FD4A-9473-0C00EF1C4C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5" b="9419"/>
          <a:stretch/>
        </p:blipFill>
        <p:spPr>
          <a:xfrm>
            <a:off x="3333020" y="1228025"/>
            <a:ext cx="5016163" cy="3353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88E33F6-C36D-2092-A14F-0C34FFE4C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564" y="1872044"/>
            <a:ext cx="2767494" cy="97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90DC212-78D8-AD26-44E7-AE58EE2A7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3584" y="3246156"/>
            <a:ext cx="1694652" cy="131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2AD9B60-96EE-C374-F9F8-E252EA48C630}"/>
              </a:ext>
            </a:extLst>
          </p:cNvPr>
          <p:cNvCxnSpPr>
            <a:cxnSpLocks/>
          </p:cNvCxnSpPr>
          <p:nvPr/>
        </p:nvCxnSpPr>
        <p:spPr>
          <a:xfrm>
            <a:off x="170121" y="1690054"/>
            <a:ext cx="5969422" cy="67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DD92118-2BAF-F909-6335-6BBAD2998865}"/>
              </a:ext>
            </a:extLst>
          </p:cNvPr>
          <p:cNvCxnSpPr>
            <a:cxnSpLocks/>
          </p:cNvCxnSpPr>
          <p:nvPr/>
        </p:nvCxnSpPr>
        <p:spPr>
          <a:xfrm>
            <a:off x="170121" y="4320582"/>
            <a:ext cx="5969422" cy="67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16288DDC-A452-A9C6-7500-9DAF2152D037}"/>
              </a:ext>
            </a:extLst>
          </p:cNvPr>
          <p:cNvSpPr txBox="1"/>
          <p:nvPr/>
        </p:nvSpPr>
        <p:spPr>
          <a:xfrm>
            <a:off x="0" y="3643398"/>
            <a:ext cx="228460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pPr marL="171450" indent="-171450">
              <a:buFontTx/>
              <a:buChar char="-"/>
            </a:pPr>
            <a:r>
              <a:rPr lang="fr-FR" dirty="0"/>
              <a:t>Remplacement évier, robinetterie, meuble évier, cuisines selon EDL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4312D3C-B735-1ABB-9A66-29D017616047}"/>
              </a:ext>
            </a:extLst>
          </p:cNvPr>
          <p:cNvCxnSpPr>
            <a:cxnSpLocks/>
          </p:cNvCxnSpPr>
          <p:nvPr/>
        </p:nvCxnSpPr>
        <p:spPr>
          <a:xfrm>
            <a:off x="170121" y="2744503"/>
            <a:ext cx="6860071" cy="14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F52B0113-61AE-8FC9-3B53-185D29AC10A1}"/>
              </a:ext>
            </a:extLst>
          </p:cNvPr>
          <p:cNvSpPr txBox="1"/>
          <p:nvPr/>
        </p:nvSpPr>
        <p:spPr>
          <a:xfrm>
            <a:off x="87171" y="1580554"/>
            <a:ext cx="228460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Remplacement sol, selon EDL des cuisines et salles de bains </a:t>
            </a:r>
          </a:p>
          <a:p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183AEE1-FF69-808E-C1BE-2BA5E6F7927F}"/>
              </a:ext>
            </a:extLst>
          </p:cNvPr>
          <p:cNvCxnSpPr>
            <a:cxnSpLocks/>
          </p:cNvCxnSpPr>
          <p:nvPr/>
        </p:nvCxnSpPr>
        <p:spPr>
          <a:xfrm flipV="1">
            <a:off x="2044443" y="2304389"/>
            <a:ext cx="3388518" cy="58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1719CF1B-0630-C720-2498-25E885786136}"/>
              </a:ext>
            </a:extLst>
          </p:cNvPr>
          <p:cNvSpPr txBox="1"/>
          <p:nvPr/>
        </p:nvSpPr>
        <p:spPr>
          <a:xfrm>
            <a:off x="87171" y="4349395"/>
            <a:ext cx="228460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560A2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endParaRPr lang="fr-FR" dirty="0"/>
          </a:p>
          <a:p>
            <a:r>
              <a:rPr lang="fr-FR" dirty="0"/>
              <a:t>- Remplacement bouche VMC cuisines et salle de bains</a:t>
            </a:r>
          </a:p>
        </p:txBody>
      </p:sp>
    </p:spTree>
    <p:extLst>
      <p:ext uri="{BB962C8B-B14F-4D97-AF65-F5344CB8AC3E}">
        <p14:creationId xmlns:p14="http://schemas.microsoft.com/office/powerpoint/2010/main" val="8937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207572" y="3237894"/>
            <a:ext cx="7704853" cy="256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3600" b="1" dirty="0">
                <a:solidFill>
                  <a:prstClr val="white"/>
                </a:solidFill>
                <a:latin typeface="Arial"/>
                <a:cs typeface="Arial"/>
              </a:rPr>
              <a:t>Calendrier / méthode pour la suite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676704" y="1124744"/>
            <a:ext cx="1122233" cy="838200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216000" bIns="45720" rtlCol="0" anchor="t">
            <a:noAutofit/>
          </a:bodyPr>
          <a:lstStyle/>
          <a:p>
            <a:pPr algn="r" defTabSz="457200">
              <a:spcBef>
                <a:spcPct val="0"/>
              </a:spcBef>
              <a:defRPr/>
            </a:pPr>
            <a:r>
              <a:rPr lang="fr-FR" sz="5400" b="1" dirty="0">
                <a:solidFill>
                  <a:prstClr val="white"/>
                </a:solidFill>
                <a:latin typeface="Arial"/>
                <a:cs typeface="Arial"/>
              </a:rPr>
              <a:t>04</a:t>
            </a:r>
          </a:p>
        </p:txBody>
      </p:sp>
      <p:sp>
        <p:nvSpPr>
          <p:cNvPr id="9" name="Espace réservé du numéro de diapositive 5"/>
          <p:cNvSpPr txBox="1">
            <a:spLocks/>
          </p:cNvSpPr>
          <p:nvPr/>
        </p:nvSpPr>
        <p:spPr>
          <a:xfrm>
            <a:off x="9971263" y="6165590"/>
            <a:ext cx="53169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B3C3B"/>
                </a:solidFill>
              </a:defRPr>
            </a:lvl1pPr>
          </a:lstStyle>
          <a:p>
            <a:pPr algn="ctr" defTabSz="457200">
              <a:defRPr/>
            </a:pPr>
            <a:fld id="{85349C0C-ABBA-BC4B-87CA-AC9C0877CC67}" type="slidenum">
              <a:rPr lang="fr-FR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ctr" defTabSz="457200">
                <a:defRPr/>
              </a:pPr>
              <a:t>26</a:t>
            </a:fld>
            <a:endParaRPr lang="fr-FR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397" y="-6178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3637" y="73537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04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32340" y="13897"/>
            <a:ext cx="11359660" cy="6461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just"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 Calendrier de concertation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60071" y="2176777"/>
            <a:ext cx="5561149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b="1" dirty="0"/>
              <a:t>REHABILITATIONS SEMISO – Concertation locataires</a:t>
            </a:r>
          </a:p>
          <a:p>
            <a:pPr algn="just">
              <a:spcBef>
                <a:spcPts val="600"/>
              </a:spcBef>
            </a:pPr>
            <a:r>
              <a:rPr lang="fr-FR" b="1" dirty="0">
                <a:solidFill>
                  <a:srgbClr val="0070C0"/>
                </a:solidFill>
              </a:rPr>
              <a:t>Recueil de l’avis et des attentes des résidents sur le fonctionnement des espaces communs et extérieurs par des questionnaires et des pieds d’immeubles</a:t>
            </a:r>
          </a:p>
          <a:p>
            <a:pPr algn="just">
              <a:spcBef>
                <a:spcPts val="600"/>
              </a:spcBef>
            </a:pPr>
            <a:endParaRPr lang="fr-FR" b="1" dirty="0">
              <a:solidFill>
                <a:srgbClr val="0070C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fr-FR" b="1" dirty="0">
                <a:solidFill>
                  <a:srgbClr val="0070C0"/>
                </a:solidFill>
              </a:rPr>
              <a:t>Le planning sera annoncé prochainement</a:t>
            </a:r>
          </a:p>
          <a:p>
            <a:pPr lvl="0">
              <a:spcBef>
                <a:spcPts val="600"/>
              </a:spcBef>
            </a:pPr>
            <a:endParaRPr lang="fr-FR" b="1" dirty="0"/>
          </a:p>
          <a:p>
            <a:pPr lvl="0">
              <a:spcBef>
                <a:spcPts val="600"/>
              </a:spcBef>
            </a:pPr>
            <a:r>
              <a:rPr lang="fr-FR" b="1" dirty="0"/>
              <a:t>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192936" y="1023789"/>
            <a:ext cx="56669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fr-FR" sz="4000" b="1" dirty="0">
                <a:solidFill>
                  <a:srgbClr val="E58719"/>
                </a:solidFill>
                <a:latin typeface="Rockwell Extra Bold" panose="02060903040505020403" pitchFamily="18" charset="0"/>
              </a:rPr>
              <a:t>Prochaines dates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598922" y="2176777"/>
            <a:ext cx="556114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fr-FR" b="1" dirty="0"/>
              <a:t>NPNRU – Projet d’aménagement global</a:t>
            </a:r>
          </a:p>
          <a:p>
            <a:pPr>
              <a:spcBef>
                <a:spcPts val="600"/>
              </a:spcBef>
            </a:pPr>
            <a:r>
              <a:rPr lang="fr-FR" b="1" dirty="0">
                <a:solidFill>
                  <a:srgbClr val="0070C0"/>
                </a:solidFill>
              </a:rPr>
              <a:t>ATELIERS PARTICIPATIF VIEUX SAINT OUEN</a:t>
            </a:r>
          </a:p>
          <a:p>
            <a:pPr lvl="0"/>
            <a:endParaRPr lang="fr-FR" b="1" dirty="0">
              <a:solidFill>
                <a:srgbClr val="0070C0"/>
              </a:solidFill>
            </a:endParaRPr>
          </a:p>
          <a:p>
            <a:pPr lvl="0"/>
            <a:r>
              <a:rPr lang="fr-FR" b="1" dirty="0">
                <a:solidFill>
                  <a:srgbClr val="0070C0"/>
                </a:solidFill>
              </a:rPr>
              <a:t>Jeudi 30 novembre 2023 18h30 à la Maison du projet  </a:t>
            </a:r>
          </a:p>
          <a:p>
            <a:pPr lvl="0"/>
            <a:endParaRPr lang="fr-FR" b="1" dirty="0">
              <a:solidFill>
                <a:srgbClr val="0070C0"/>
              </a:solidFill>
            </a:endParaRPr>
          </a:p>
          <a:p>
            <a:pPr lvl="0"/>
            <a:endParaRPr lang="fr-FR" b="1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fr-FR" b="1" dirty="0">
                <a:solidFill>
                  <a:srgbClr val="0070C0"/>
                </a:solidFill>
              </a:rPr>
              <a:t>ATELIERS PARTICIPATIF CORDON </a:t>
            </a:r>
          </a:p>
          <a:p>
            <a:pPr lvl="0"/>
            <a:endParaRPr lang="fr-FR" b="1" dirty="0">
              <a:solidFill>
                <a:srgbClr val="0070C0"/>
              </a:solidFill>
            </a:endParaRPr>
          </a:p>
          <a:p>
            <a:pPr lvl="0"/>
            <a:r>
              <a:rPr lang="fr-FR" b="1" dirty="0">
                <a:solidFill>
                  <a:srgbClr val="0070C0"/>
                </a:solidFill>
              </a:rPr>
              <a:t>Mardi 5 décembre 2023 18h30</a:t>
            </a:r>
          </a:p>
          <a:p>
            <a:pPr lvl="0"/>
            <a:r>
              <a:rPr lang="fr-FR" b="1" dirty="0">
                <a:solidFill>
                  <a:srgbClr val="0070C0"/>
                </a:solidFill>
              </a:rPr>
              <a:t>à l’Espace de Vie Sociale / Maison de quartier Cordon</a:t>
            </a:r>
            <a:endParaRPr lang="fr-FR" b="1" dirty="0">
              <a:solidFill>
                <a:srgbClr val="FF0000"/>
              </a:solidFill>
            </a:endParaRPr>
          </a:p>
          <a:p>
            <a:pPr lvl="0">
              <a:spcBef>
                <a:spcPts val="600"/>
              </a:spcBef>
            </a:pPr>
            <a:endParaRPr lang="fr-FR" b="1" dirty="0"/>
          </a:p>
          <a:p>
            <a:pPr lvl="0">
              <a:spcBef>
                <a:spcPts val="600"/>
              </a:spcBef>
            </a:pPr>
            <a:r>
              <a:rPr lang="fr-FR" b="1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56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207572" y="3237894"/>
            <a:ext cx="7704853" cy="256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3600" b="1" dirty="0">
                <a:solidFill>
                  <a:prstClr val="white"/>
                </a:solidFill>
                <a:latin typeface="Arial"/>
                <a:cs typeface="Arial"/>
              </a:rPr>
              <a:t>Introduction du Maire et des élus 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676704" y="1124744"/>
            <a:ext cx="1122233" cy="838200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216000" bIns="45720" rtlCol="0" anchor="t">
            <a:noAutofit/>
          </a:bodyPr>
          <a:lstStyle/>
          <a:p>
            <a:pPr algn="r" defTabSz="457200">
              <a:spcBef>
                <a:spcPct val="0"/>
              </a:spcBef>
              <a:defRPr/>
            </a:pPr>
            <a:r>
              <a:rPr lang="fr-FR" sz="5400" b="1" dirty="0">
                <a:solidFill>
                  <a:prstClr val="white"/>
                </a:solidFill>
                <a:latin typeface="Arial"/>
                <a:cs typeface="Arial"/>
              </a:rPr>
              <a:t>00</a:t>
            </a:r>
          </a:p>
        </p:txBody>
      </p:sp>
      <p:sp>
        <p:nvSpPr>
          <p:cNvPr id="9" name="Espace réservé du numéro de diapositive 5"/>
          <p:cNvSpPr txBox="1">
            <a:spLocks/>
          </p:cNvSpPr>
          <p:nvPr/>
        </p:nvSpPr>
        <p:spPr>
          <a:xfrm>
            <a:off x="9971263" y="6165590"/>
            <a:ext cx="53169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B3C3B"/>
                </a:solidFill>
              </a:defRPr>
            </a:lvl1pPr>
          </a:lstStyle>
          <a:p>
            <a:pPr algn="ctr" defTabSz="457200">
              <a:defRPr/>
            </a:pPr>
            <a:fld id="{85349C0C-ABBA-BC4B-87CA-AC9C0877CC67}" type="slidenum">
              <a:rPr lang="fr-FR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ctr" defTabSz="457200">
                <a:defRPr/>
              </a:pPr>
              <a:t>3</a:t>
            </a:fld>
            <a:endParaRPr lang="fr-FR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26123" y="1254"/>
            <a:ext cx="11265877" cy="646112"/>
          </a:xfrm>
          <a:prstGeom prst="rect">
            <a:avLst/>
          </a:prstGeom>
          <a:solidFill>
            <a:srgbClr val="00A4DE"/>
          </a:solidFill>
          <a:ln>
            <a:noFill/>
          </a:ln>
        </p:spPr>
        <p:txBody>
          <a:bodyPr anchor="ctr"/>
          <a:lstStyle/>
          <a:p>
            <a:pPr algn="just"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Introduction du Maire et des élus </a:t>
            </a:r>
          </a:p>
        </p:txBody>
      </p:sp>
      <p:sp>
        <p:nvSpPr>
          <p:cNvPr id="7" name="Rectangle 6"/>
          <p:cNvSpPr/>
          <p:nvPr/>
        </p:nvSpPr>
        <p:spPr>
          <a:xfrm>
            <a:off x="-5488" y="-22192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9546" y="57523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00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57297" y="1209235"/>
            <a:ext cx="1121888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70C0"/>
                </a:solidFill>
              </a:rPr>
              <a:t>La Convention NPNRU pour les quartiers Cordon / Vieux Saint-Ouen a été signée le 1er février 2023. 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70C0"/>
                </a:solidFill>
              </a:rPr>
              <a:t>Cette signature permet de débloquer les financements de l’ANRU : plus de 100 M€.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70C0"/>
                </a:solidFill>
              </a:rPr>
              <a:t>Un engagement fort : reloger à Saint-Ouen tous ménages concernés par les déconstructions qui le souhaitent, reste à charge constant par m².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70C0"/>
                </a:solidFill>
              </a:rPr>
              <a:t>Un aménageur sera désigné en novembre 2023 : il réalisera tous les travaux d’aménagement des espaces publics sur les deux quartiers.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70C0"/>
                </a:solidFill>
              </a:rPr>
              <a:t>Les études urbaine ont repris depuis mai 2023 pour approfondir et affiner le projet urbain dans l’attente de la désignation de l’aménageur.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70C0"/>
                </a:solidFill>
              </a:rPr>
              <a:t>La concertation se poursuit et s’intensifie.</a:t>
            </a:r>
          </a:p>
        </p:txBody>
      </p:sp>
    </p:spTree>
    <p:extLst>
      <p:ext uri="{BB962C8B-B14F-4D97-AF65-F5344CB8AC3E}">
        <p14:creationId xmlns:p14="http://schemas.microsoft.com/office/powerpoint/2010/main" val="2998103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3392594"/>
              </p:ext>
            </p:extLst>
          </p:nvPr>
        </p:nvGraphicFramePr>
        <p:xfrm>
          <a:off x="6752492" y="3810000"/>
          <a:ext cx="5439508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273004" y="4172047"/>
            <a:ext cx="7697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prstClr val="black"/>
                </a:solidFill>
              </a:rPr>
              <a:t>Répartition des investissements par maîtres d’ouvrage (Cordon + Vieux Saint-Ouen) :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541672" y="1429028"/>
            <a:ext cx="85330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è"/>
            </a:pPr>
            <a:r>
              <a:rPr lang="fr-FR" dirty="0">
                <a:solidFill>
                  <a:prstClr val="black"/>
                </a:solidFill>
              </a:rPr>
              <a:t>Un coût global de 350 M€, dont  162 M€ pour le secteur Vieux Saint-Ouen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pPr marL="285750" indent="-285750">
              <a:buFont typeface="Wingdings"/>
              <a:buChar char="è"/>
            </a:pPr>
            <a:r>
              <a:rPr lang="fr-FR" dirty="0">
                <a:solidFill>
                  <a:prstClr val="black"/>
                </a:solidFill>
              </a:rPr>
              <a:t>Un concours financier accordé par l’ANRU (subventions  + prêts) s’élevant à 100,6 M€, dont  :</a:t>
            </a:r>
          </a:p>
          <a:p>
            <a:pPr marL="742950" lvl="1" indent="-285750">
              <a:buFontTx/>
              <a:buChar char="-"/>
            </a:pPr>
            <a:r>
              <a:rPr lang="fr-FR" dirty="0">
                <a:solidFill>
                  <a:prstClr val="black"/>
                </a:solidFill>
              </a:rPr>
              <a:t>Cordon : 35,3 M€</a:t>
            </a:r>
          </a:p>
          <a:p>
            <a:pPr marL="742950" lvl="1" indent="-285750">
              <a:buFontTx/>
              <a:buChar char="-"/>
            </a:pPr>
            <a:r>
              <a:rPr lang="fr-FR" dirty="0">
                <a:solidFill>
                  <a:prstClr val="black"/>
                </a:solidFill>
              </a:rPr>
              <a:t>Vieux Saint-Ouen : 48,8 M€</a:t>
            </a:r>
          </a:p>
          <a:p>
            <a:pPr marL="742950" lvl="1" indent="-285750">
              <a:buFontTx/>
              <a:buChar char="-"/>
            </a:pPr>
            <a:r>
              <a:rPr lang="fr-FR" dirty="0">
                <a:solidFill>
                  <a:prstClr val="black"/>
                </a:solidFill>
              </a:rPr>
              <a:t>Autres quartiers (pour les reconstitutions de logements sociaux) : 16,5 M€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6123" y="787280"/>
            <a:ext cx="7844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 3"/>
              <a:buChar char="¢"/>
            </a:pPr>
            <a:r>
              <a:rPr lang="fr-FR" b="1" kern="0" dirty="0">
                <a:solidFill>
                  <a:prstClr val="black"/>
                </a:solidFill>
                <a:latin typeface="Arial" charset="0"/>
                <a:cs typeface="Arial" charset="0"/>
              </a:rPr>
              <a:t>Un concours financier de l’ANRU couvrant 30% des dépenses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69936" y="4604095"/>
            <a:ext cx="3751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prstClr val="black"/>
                </a:solidFill>
              </a:rPr>
              <a:t>Antin Résidences : 16,9 M€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prstClr val="black"/>
                </a:solidFill>
              </a:rPr>
              <a:t>SEMISO : 66,6 M€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prstClr val="black"/>
                </a:solidFill>
              </a:rPr>
              <a:t>Ville de Saint-Ouen : 37,1 M€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prstClr val="black"/>
                </a:solidFill>
              </a:rPr>
              <a:t>Plaine Commune : 16,9 M€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prstClr val="black"/>
                </a:solidFill>
              </a:rPr>
              <a:t>Département : 1,9 M€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prstClr val="black"/>
                </a:solidFill>
              </a:rPr>
              <a:t>Région : 4 M€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926123" y="1254"/>
            <a:ext cx="11265877" cy="646112"/>
          </a:xfrm>
          <a:prstGeom prst="rect">
            <a:avLst/>
          </a:prstGeom>
          <a:solidFill>
            <a:srgbClr val="00A4DE"/>
          </a:solidFill>
          <a:ln>
            <a:noFill/>
          </a:ln>
        </p:spPr>
        <p:txBody>
          <a:bodyPr anchor="ctr"/>
          <a:lstStyle/>
          <a:p>
            <a:pPr algn="just"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Introduction du Maire et des élus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5488" y="-22192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9546" y="57523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00</a:t>
            </a:r>
          </a:p>
        </p:txBody>
      </p:sp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7900944"/>
              </p:ext>
            </p:extLst>
          </p:nvPr>
        </p:nvGraphicFramePr>
        <p:xfrm>
          <a:off x="-602243" y="1156612"/>
          <a:ext cx="4828591" cy="301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984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1398872" y="1051409"/>
            <a:ext cx="968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3"/>
              <a:buChar char="¢"/>
            </a:pPr>
            <a:r>
              <a:rPr lang="fr-FR" b="1" kern="0" dirty="0">
                <a:latin typeface="Arial" panose="020B0604020202020204" pitchFamily="34" charset="0"/>
                <a:cs typeface="Arial" panose="020B0604020202020204" pitchFamily="34" charset="0"/>
              </a:rPr>
              <a:t>Convention quartier (Cordon / Vieux Saint-Ouen)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98871" y="1575623"/>
            <a:ext cx="10605351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22 novembre 2021 : Comité d’Engagement de l’ANRU / année 2022 : Elaboration de la convention suite à l’avis du CE de l’ANRU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18 octobre 2022 : Délibération en Conseil Territorial de Plaine Commune (bilan de la concertation / approbation des enjeux et objectifs de l’opération d’aménagement et lancement de la consultation aménageur)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21 novembre 2022 : Délibération en Conseil Municipal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Février 2023 : Signature de la convention  </a:t>
            </a:r>
            <a:r>
              <a:rPr lang="fr-FR" sz="2000" dirty="0">
                <a:sym typeface="Wingdings"/>
              </a:rPr>
              <a:t> </a:t>
            </a:r>
            <a:r>
              <a:rPr lang="fr-FR" sz="2000" dirty="0"/>
              <a:t>Déblocage des financements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Mars 2023 : Démarrage de l’étude d’impact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Mai 2023 : Relance des études urbaines pour approfondir le projet urbain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Fin 2024 - début 2025 : Démarrage  des travaux de réhabilitation  sur Vieux Saint-Ouen</a:t>
            </a:r>
          </a:p>
          <a:p>
            <a:pPr lvl="1">
              <a:spcAft>
                <a:spcPts val="1200"/>
              </a:spcAft>
            </a:pPr>
            <a:endParaRPr lang="fr-FR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26123" y="1254"/>
            <a:ext cx="11265877" cy="646112"/>
          </a:xfrm>
          <a:prstGeom prst="rect">
            <a:avLst/>
          </a:prstGeom>
          <a:solidFill>
            <a:srgbClr val="00A4DE"/>
          </a:solidFill>
          <a:ln>
            <a:noFill/>
          </a:ln>
        </p:spPr>
        <p:txBody>
          <a:bodyPr anchor="ctr"/>
          <a:lstStyle/>
          <a:p>
            <a:pPr algn="just" defTabSz="457200" eaLnBrk="0" hangingPunct="0">
              <a:defRPr/>
            </a:pPr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Introduction du Maire et des élus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5488" y="-22192"/>
            <a:ext cx="597326" cy="646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9546" y="57523"/>
            <a:ext cx="586108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00</a:t>
            </a:r>
          </a:p>
        </p:txBody>
      </p:sp>
      <p:sp>
        <p:nvSpPr>
          <p:cNvPr id="4" name="Chevron 3"/>
          <p:cNvSpPr/>
          <p:nvPr/>
        </p:nvSpPr>
        <p:spPr>
          <a:xfrm rot="5400000">
            <a:off x="13142" y="2776429"/>
            <a:ext cx="1512281" cy="718981"/>
          </a:xfrm>
          <a:prstGeom prst="chevron">
            <a:avLst/>
          </a:prstGeom>
          <a:gradFill flip="none" rotWithShape="1">
            <a:gsLst>
              <a:gs pos="0">
                <a:srgbClr val="00B9FA">
                  <a:shade val="30000"/>
                  <a:satMod val="115000"/>
                </a:srgbClr>
              </a:gs>
              <a:gs pos="50000">
                <a:srgbClr val="00B9FA">
                  <a:shade val="67500"/>
                  <a:satMod val="115000"/>
                </a:srgbClr>
              </a:gs>
              <a:gs pos="100000">
                <a:srgbClr val="00B9FA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/>
          </a:p>
        </p:txBody>
      </p:sp>
      <p:sp>
        <p:nvSpPr>
          <p:cNvPr id="12" name="Chevron 11"/>
          <p:cNvSpPr/>
          <p:nvPr/>
        </p:nvSpPr>
        <p:spPr>
          <a:xfrm rot="5400000">
            <a:off x="244108" y="1706135"/>
            <a:ext cx="1050349" cy="718981"/>
          </a:xfrm>
          <a:prstGeom prst="chevron">
            <a:avLst/>
          </a:prstGeom>
          <a:gradFill flip="none" rotWithShape="1">
            <a:gsLst>
              <a:gs pos="0">
                <a:srgbClr val="00B9FA">
                  <a:shade val="30000"/>
                  <a:satMod val="115000"/>
                </a:srgbClr>
              </a:gs>
              <a:gs pos="50000">
                <a:srgbClr val="00B9FA">
                  <a:shade val="67500"/>
                  <a:satMod val="115000"/>
                </a:srgbClr>
              </a:gs>
              <a:gs pos="100000">
                <a:srgbClr val="00B9FA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3" name="Chevron 12"/>
          <p:cNvSpPr/>
          <p:nvPr/>
        </p:nvSpPr>
        <p:spPr>
          <a:xfrm rot="5400000">
            <a:off x="20424" y="4101140"/>
            <a:ext cx="1512281" cy="718981"/>
          </a:xfrm>
          <a:prstGeom prst="chevron">
            <a:avLst/>
          </a:prstGeom>
          <a:gradFill flip="none" rotWithShape="1">
            <a:gsLst>
              <a:gs pos="0">
                <a:srgbClr val="00B9FA">
                  <a:shade val="30000"/>
                  <a:satMod val="115000"/>
                </a:srgbClr>
              </a:gs>
              <a:gs pos="50000">
                <a:srgbClr val="00B9FA">
                  <a:shade val="67500"/>
                  <a:satMod val="115000"/>
                </a:srgbClr>
              </a:gs>
              <a:gs pos="100000">
                <a:srgbClr val="00B9FA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/>
          </a:p>
        </p:txBody>
      </p:sp>
      <p:sp>
        <p:nvSpPr>
          <p:cNvPr id="14" name="Chevron 13"/>
          <p:cNvSpPr/>
          <p:nvPr/>
        </p:nvSpPr>
        <p:spPr>
          <a:xfrm rot="5400000">
            <a:off x="246527" y="5226554"/>
            <a:ext cx="1090249" cy="718981"/>
          </a:xfrm>
          <a:prstGeom prst="chevron">
            <a:avLst/>
          </a:prstGeom>
          <a:gradFill flip="none" rotWithShape="1">
            <a:gsLst>
              <a:gs pos="0">
                <a:srgbClr val="00B9FA">
                  <a:shade val="30000"/>
                  <a:satMod val="115000"/>
                </a:srgbClr>
              </a:gs>
              <a:gs pos="50000">
                <a:srgbClr val="00B9FA">
                  <a:shade val="67500"/>
                  <a:satMod val="115000"/>
                </a:srgbClr>
              </a:gs>
              <a:gs pos="100000">
                <a:srgbClr val="00B9FA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/>
          </a:p>
        </p:txBody>
      </p:sp>
      <p:sp>
        <p:nvSpPr>
          <p:cNvPr id="15" name="Chevron 14"/>
          <p:cNvSpPr/>
          <p:nvPr/>
        </p:nvSpPr>
        <p:spPr>
          <a:xfrm rot="5400000">
            <a:off x="328869" y="6038597"/>
            <a:ext cx="919825" cy="718981"/>
          </a:xfrm>
          <a:prstGeom prst="chevron">
            <a:avLst/>
          </a:prstGeom>
          <a:gradFill flip="none" rotWithShape="1">
            <a:gsLst>
              <a:gs pos="0">
                <a:srgbClr val="00B9FA">
                  <a:shade val="30000"/>
                  <a:satMod val="115000"/>
                </a:srgbClr>
              </a:gs>
              <a:gs pos="50000">
                <a:srgbClr val="00B9FA">
                  <a:shade val="67500"/>
                  <a:satMod val="115000"/>
                </a:srgbClr>
              </a:gs>
              <a:gs pos="100000">
                <a:srgbClr val="00B9FA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455689" y="6309462"/>
            <a:ext cx="671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47407" y="2923415"/>
            <a:ext cx="671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42966" y="4271572"/>
            <a:ext cx="671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9053" y="5432155"/>
            <a:ext cx="671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31243" y="1970352"/>
            <a:ext cx="671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6615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207572" y="3237894"/>
            <a:ext cx="7704853" cy="256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3600" b="1" dirty="0">
                <a:solidFill>
                  <a:prstClr val="white"/>
                </a:solidFill>
                <a:latin typeface="Arial"/>
                <a:cs typeface="Arial"/>
              </a:rPr>
              <a:t>Fondamentaux du projet 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676704" y="1124744"/>
            <a:ext cx="1122233" cy="838200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216000" bIns="45720" rtlCol="0" anchor="t">
            <a:noAutofit/>
          </a:bodyPr>
          <a:lstStyle/>
          <a:p>
            <a:pPr algn="r" defTabSz="457200">
              <a:spcBef>
                <a:spcPct val="0"/>
              </a:spcBef>
              <a:defRPr/>
            </a:pPr>
            <a:r>
              <a:rPr lang="fr-FR" sz="5400" b="1" dirty="0">
                <a:solidFill>
                  <a:prstClr val="white"/>
                </a:solidFill>
                <a:latin typeface="Arial"/>
                <a:cs typeface="Arial"/>
              </a:rPr>
              <a:t>01</a:t>
            </a:r>
          </a:p>
        </p:txBody>
      </p:sp>
      <p:sp>
        <p:nvSpPr>
          <p:cNvPr id="9" name="Espace réservé du numéro de diapositive 5"/>
          <p:cNvSpPr txBox="1">
            <a:spLocks/>
          </p:cNvSpPr>
          <p:nvPr/>
        </p:nvSpPr>
        <p:spPr>
          <a:xfrm>
            <a:off x="9971263" y="6165590"/>
            <a:ext cx="53169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B3C3B"/>
                </a:solidFill>
              </a:defRPr>
            </a:lvl1pPr>
          </a:lstStyle>
          <a:p>
            <a:pPr algn="ctr" defTabSz="457200">
              <a:defRPr/>
            </a:pPr>
            <a:fld id="{85349C0C-ABBA-BC4B-87CA-AC9C0877CC67}" type="slidenum">
              <a:rPr lang="fr-FR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ctr" defTabSz="457200">
                <a:defRPr/>
              </a:pPr>
              <a:t>7</a:t>
            </a:fld>
            <a:endParaRPr lang="fr-FR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3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1661" y="-10469"/>
            <a:ext cx="796435" cy="646112"/>
          </a:xfrm>
          <a:prstGeom prst="rect">
            <a:avLst/>
          </a:prstGeom>
          <a:solidFill>
            <a:srgbClr val="0092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69244"/>
            <a:ext cx="781477" cy="53394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rtlCol="0" anchor="t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fr-FR" sz="2400" b="1" dirty="0">
                <a:solidFill>
                  <a:prstClr val="white"/>
                </a:solidFill>
                <a:latin typeface="Arial"/>
                <a:cs typeface="Arial"/>
              </a:rPr>
              <a:t>01</a:t>
            </a:r>
          </a:p>
        </p:txBody>
      </p:sp>
      <p:sp>
        <p:nvSpPr>
          <p:cNvPr id="9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818851" y="6321188"/>
            <a:ext cx="2844800" cy="365125"/>
          </a:xfrm>
        </p:spPr>
        <p:txBody>
          <a:bodyPr/>
          <a:lstStyle/>
          <a:p>
            <a:pPr>
              <a:defRPr/>
            </a:pPr>
            <a:fld id="{714BEE49-05C0-4EBD-AADC-31AC2669640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02678" y="5394"/>
            <a:ext cx="11289322" cy="638200"/>
          </a:xfrm>
          <a:prstGeom prst="rect">
            <a:avLst/>
          </a:prstGeom>
          <a:solidFill>
            <a:srgbClr val="00A4DE"/>
          </a:solidFill>
          <a:ln>
            <a:noFill/>
          </a:ln>
        </p:spPr>
        <p:txBody>
          <a:bodyPr anchor="ctr"/>
          <a:lstStyle/>
          <a:p>
            <a:r>
              <a:rPr lang="fr-FR" sz="2000" b="1" kern="0" dirty="0">
                <a:solidFill>
                  <a:srgbClr val="FFFFFF"/>
                </a:solidFill>
                <a:latin typeface="Arial" charset="0"/>
                <a:cs typeface="Arial" charset="0"/>
              </a:rPr>
              <a:t>Fondamentaux du projet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642376" y="962815"/>
            <a:ext cx="968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3"/>
              <a:buChar char="¢"/>
            </a:pPr>
            <a:r>
              <a:rPr lang="fr-FR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grands objectifs du projet urbain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92" y="1387840"/>
            <a:ext cx="10276646" cy="457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6956" y="1441583"/>
            <a:ext cx="2098964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9BBB59">
                    <a:lumMod val="75000"/>
                  </a:srgbClr>
                </a:solidFill>
              </a:rPr>
              <a:t>Redynamiser la vie de quartier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510" y="2443976"/>
            <a:ext cx="2098964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9BBB59">
                    <a:lumMod val="75000"/>
                  </a:srgbClr>
                </a:solidFill>
              </a:rPr>
              <a:t>Reconnecter et embellir le Vieux Saint-Ouen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3510" y="3782381"/>
            <a:ext cx="2098964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9BBB59">
                    <a:lumMod val="75000"/>
                  </a:srgbClr>
                </a:solidFill>
              </a:rPr>
              <a:t>Rénover les équipements scolaires et petite enfance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3510" y="5184148"/>
            <a:ext cx="2098964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9BBB59">
                    <a:lumMod val="75000"/>
                  </a:srgbClr>
                </a:solidFill>
              </a:rPr>
              <a:t>Améliorer l’habitat et le cadre de vie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01931" y="6155044"/>
            <a:ext cx="2098964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9BBB59">
                    <a:lumMod val="75000"/>
                  </a:srgbClr>
                </a:solidFill>
              </a:rPr>
              <a:t>Créer de nouveaux logements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247910" y="3153069"/>
            <a:ext cx="2944089" cy="3708708"/>
          </a:xfrm>
          <a:prstGeom prst="rect">
            <a:avLst/>
          </a:prstGeom>
          <a:solidFill>
            <a:srgbClr val="FFFFFF">
              <a:alpha val="72941"/>
            </a:srgbClr>
          </a:soli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prstClr val="black"/>
                </a:solidFill>
              </a:rPr>
              <a:t>Le projet en bref</a:t>
            </a:r>
          </a:p>
          <a:p>
            <a:endParaRPr lang="fr-FR" sz="1100" dirty="0">
              <a:solidFill>
                <a:prstClr val="black"/>
              </a:solidFill>
            </a:endParaRPr>
          </a:p>
          <a:p>
            <a:pPr marL="269875"/>
            <a:r>
              <a:rPr lang="fr-FR" sz="1600" dirty="0">
                <a:solidFill>
                  <a:prstClr val="black"/>
                </a:solidFill>
              </a:rPr>
              <a:t>La place d’Armes réaménagée</a:t>
            </a:r>
          </a:p>
          <a:p>
            <a:pPr marL="269875"/>
            <a:r>
              <a:rPr lang="fr-FR" sz="1600" dirty="0">
                <a:solidFill>
                  <a:prstClr val="black"/>
                </a:solidFill>
              </a:rPr>
              <a:t>Le marché et le supermarchés relocalisés</a:t>
            </a:r>
          </a:p>
          <a:p>
            <a:pPr marL="269875"/>
            <a:r>
              <a:rPr lang="fr-FR" sz="1600" dirty="0">
                <a:solidFill>
                  <a:prstClr val="black"/>
                </a:solidFill>
              </a:rPr>
              <a:t>Une nouvelle promenade sur les Quais de Seine</a:t>
            </a:r>
          </a:p>
          <a:p>
            <a:pPr marL="269875"/>
            <a:r>
              <a:rPr lang="fr-FR" sz="1600" dirty="0">
                <a:solidFill>
                  <a:prstClr val="black"/>
                </a:solidFill>
              </a:rPr>
              <a:t>Les écoles et la crèche Moutier rénovées</a:t>
            </a:r>
          </a:p>
          <a:p>
            <a:pPr marL="269875"/>
            <a:r>
              <a:rPr lang="fr-FR" sz="1600" dirty="0">
                <a:solidFill>
                  <a:prstClr val="black"/>
                </a:solidFill>
              </a:rPr>
              <a:t>940 logements réhabilités et </a:t>
            </a:r>
            <a:r>
              <a:rPr lang="fr-FR" sz="1600" dirty="0" err="1">
                <a:solidFill>
                  <a:prstClr val="black"/>
                </a:solidFill>
              </a:rPr>
              <a:t>résidentialisés</a:t>
            </a:r>
            <a:endParaRPr lang="fr-FR" sz="1600" dirty="0">
              <a:solidFill>
                <a:prstClr val="black"/>
              </a:solidFill>
            </a:endParaRPr>
          </a:p>
          <a:p>
            <a:pPr marL="269875"/>
            <a:r>
              <a:rPr lang="fr-FR" sz="1600" dirty="0">
                <a:solidFill>
                  <a:prstClr val="black"/>
                </a:solidFill>
              </a:rPr>
              <a:t>La rue de Saint-Denis élargie et végétalisée</a:t>
            </a:r>
          </a:p>
          <a:p>
            <a:pPr marL="269875"/>
            <a:r>
              <a:rPr lang="fr-FR" sz="1600" dirty="0">
                <a:solidFill>
                  <a:prstClr val="black"/>
                </a:solidFill>
              </a:rPr>
              <a:t>244 logements neufs</a:t>
            </a:r>
          </a:p>
          <a:p>
            <a:pPr marL="269875"/>
            <a:endParaRPr lang="fr-FR" sz="1600" dirty="0">
              <a:solidFill>
                <a:prstClr val="black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9322387" y="3614435"/>
            <a:ext cx="197484" cy="1974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0" name="Ellipse 19"/>
          <p:cNvSpPr/>
          <p:nvPr/>
        </p:nvSpPr>
        <p:spPr>
          <a:xfrm>
            <a:off x="9322387" y="3936700"/>
            <a:ext cx="197484" cy="1974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1" name="Ellipse 20"/>
          <p:cNvSpPr/>
          <p:nvPr/>
        </p:nvSpPr>
        <p:spPr>
          <a:xfrm>
            <a:off x="9332838" y="4376096"/>
            <a:ext cx="197484" cy="1974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7" name="Ellipse 16"/>
          <p:cNvSpPr/>
          <p:nvPr/>
        </p:nvSpPr>
        <p:spPr>
          <a:xfrm>
            <a:off x="9322387" y="4850687"/>
            <a:ext cx="197484" cy="1974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8" name="Ellipse 17"/>
          <p:cNvSpPr/>
          <p:nvPr/>
        </p:nvSpPr>
        <p:spPr>
          <a:xfrm>
            <a:off x="9335499" y="5334157"/>
            <a:ext cx="197484" cy="1974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19" name="Ellipse 18"/>
          <p:cNvSpPr/>
          <p:nvPr/>
        </p:nvSpPr>
        <p:spPr>
          <a:xfrm>
            <a:off x="9322387" y="5862732"/>
            <a:ext cx="197484" cy="1974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22" name="Ellipse 21"/>
          <p:cNvSpPr/>
          <p:nvPr/>
        </p:nvSpPr>
        <p:spPr>
          <a:xfrm>
            <a:off x="9309395" y="6300873"/>
            <a:ext cx="197484" cy="1974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prstClr val="white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1990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946510" y="3237894"/>
            <a:ext cx="7704853" cy="2567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fr-FR" sz="3600" b="1" dirty="0">
                <a:solidFill>
                  <a:prstClr val="white"/>
                </a:solidFill>
                <a:latin typeface="Arial"/>
                <a:cs typeface="Arial"/>
              </a:rPr>
              <a:t>Point étape sur le projet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676704" y="1124744"/>
            <a:ext cx="1122233" cy="838200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216000" bIns="45720" rtlCol="0" anchor="t">
            <a:noAutofit/>
          </a:bodyPr>
          <a:lstStyle/>
          <a:p>
            <a:pPr algn="r" defTabSz="457200">
              <a:spcBef>
                <a:spcPct val="0"/>
              </a:spcBef>
              <a:defRPr/>
            </a:pPr>
            <a:r>
              <a:rPr lang="fr-FR" sz="5400" b="1" dirty="0">
                <a:solidFill>
                  <a:prstClr val="white"/>
                </a:solidFill>
                <a:latin typeface="Arial"/>
                <a:cs typeface="Arial"/>
              </a:rPr>
              <a:t>02</a:t>
            </a:r>
          </a:p>
        </p:txBody>
      </p:sp>
      <p:sp>
        <p:nvSpPr>
          <p:cNvPr id="9" name="Espace réservé du numéro de diapositive 5"/>
          <p:cNvSpPr txBox="1">
            <a:spLocks/>
          </p:cNvSpPr>
          <p:nvPr/>
        </p:nvSpPr>
        <p:spPr>
          <a:xfrm>
            <a:off x="9971263" y="6165590"/>
            <a:ext cx="53169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B3C3B"/>
                </a:solidFill>
              </a:defRPr>
            </a:lvl1pPr>
          </a:lstStyle>
          <a:p>
            <a:pPr algn="ctr" defTabSz="457200">
              <a:defRPr/>
            </a:pPr>
            <a:fld id="{85349C0C-ABBA-BC4B-87CA-AC9C0877CC67}" type="slidenum">
              <a:rPr lang="fr-FR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ctr" defTabSz="457200">
                <a:defRPr/>
              </a:pPr>
              <a:t>9</a:t>
            </a:fld>
            <a:endParaRPr lang="fr-FR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MENAGEMENTVILLENASEUSE">
  <a:themeElements>
    <a:clrScheme name="VILLETANEUSE-MAJ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Thème Office">
  <a:themeElements>
    <a:clrScheme name="Saint-Ouen">
      <a:dk1>
        <a:srgbClr val="103E68"/>
      </a:dk1>
      <a:lt1>
        <a:srgbClr val="FFFFFF"/>
      </a:lt1>
      <a:dk2>
        <a:srgbClr val="1560A2"/>
      </a:dk2>
      <a:lt2>
        <a:srgbClr val="EBEBEB"/>
      </a:lt2>
      <a:accent1>
        <a:srgbClr val="B8EED6"/>
      </a:accent1>
      <a:accent2>
        <a:srgbClr val="85B367"/>
      </a:accent2>
      <a:accent3>
        <a:srgbClr val="66B3B5"/>
      </a:accent3>
      <a:accent4>
        <a:srgbClr val="8473A7"/>
      </a:accent4>
      <a:accent5>
        <a:srgbClr val="CF7494"/>
      </a:accent5>
      <a:accent6>
        <a:srgbClr val="EEAF65"/>
      </a:accent6>
      <a:hlink>
        <a:srgbClr val="0563C1"/>
      </a:hlink>
      <a:folHlink>
        <a:srgbClr val="103E6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1961</Words>
  <Application>Microsoft Office PowerPoint</Application>
  <PresentationFormat>Grand écran</PresentationFormat>
  <Paragraphs>447</Paragraphs>
  <Slides>27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27</vt:i4>
      </vt:variant>
    </vt:vector>
  </HeadingPairs>
  <TitlesOfParts>
    <vt:vector size="46" baseType="lpstr">
      <vt:lpstr>Arial</vt:lpstr>
      <vt:lpstr>Berlin Sans FB</vt:lpstr>
      <vt:lpstr>Calibri</vt:lpstr>
      <vt:lpstr>Courier New</vt:lpstr>
      <vt:lpstr>Lucida Console</vt:lpstr>
      <vt:lpstr>Rockwell Extra Bold</vt:lpstr>
      <vt:lpstr>Swis721 BT</vt:lpstr>
      <vt:lpstr>Wingdings</vt:lpstr>
      <vt:lpstr>Wingdings 3</vt:lpstr>
      <vt:lpstr>1_Modèle par défaut</vt:lpstr>
      <vt:lpstr>AMENAGEMENTVILLENASEUSE</vt:lpstr>
      <vt:lpstr>Conception personnalisée</vt:lpstr>
      <vt:lpstr>1_Conception personnalisée</vt:lpstr>
      <vt:lpstr>13_Conception personnalisée</vt:lpstr>
      <vt:lpstr>10_Conception personnalisée</vt:lpstr>
      <vt:lpstr>2_Conception personnalisée</vt:lpstr>
      <vt:lpstr>1_Thème Office</vt:lpstr>
      <vt:lpstr>3_Conception personnalisée</vt:lpstr>
      <vt:lpstr>4_Conception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VALOGNES Maxime</dc:creator>
  <cp:lastModifiedBy>LE MAZIER Hélène</cp:lastModifiedBy>
  <cp:revision>275</cp:revision>
  <cp:lastPrinted>2023-03-20T14:59:42Z</cp:lastPrinted>
  <dcterms:created xsi:type="dcterms:W3CDTF">2023-02-14T18:38:04Z</dcterms:created>
  <dcterms:modified xsi:type="dcterms:W3CDTF">2023-11-08T12:22:43Z</dcterms:modified>
</cp:coreProperties>
</file>